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226" r:id="rId2"/>
    <p:sldId id="2395" r:id="rId3"/>
    <p:sldId id="2592" r:id="rId4"/>
    <p:sldId id="2600" r:id="rId5"/>
    <p:sldId id="2613" r:id="rId6"/>
    <p:sldId id="2618" r:id="rId7"/>
    <p:sldId id="2614" r:id="rId8"/>
    <p:sldId id="2615" r:id="rId9"/>
    <p:sldId id="2616" r:id="rId10"/>
    <p:sldId id="2619" r:id="rId11"/>
    <p:sldId id="2620" r:id="rId12"/>
    <p:sldId id="2621" r:id="rId13"/>
    <p:sldId id="2617" r:id="rId14"/>
    <p:sldId id="2534" r:id="rId15"/>
  </p:sldIdLst>
  <p:sldSz cx="24377650" cy="13716000"/>
  <p:notesSz cx="6858000" cy="9144000"/>
  <p:embeddedFontLst>
    <p:embeddedFont>
      <p:font typeface="Montserrat Hairline" panose="02000503000000000000" charset="-127"/>
      <p:regular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Noto Sans KR Black" panose="020B0A00000000000000" pitchFamily="34" charset="-127"/>
      <p:bold r:id="rId20"/>
    </p:embeddedFont>
    <p:embeddedFont>
      <p:font typeface="Noto Sans KR Bold" panose="020B0800000000000000" pitchFamily="34" charset="-127"/>
      <p:bold r:id="rId21"/>
    </p:embeddedFont>
    <p:embeddedFont>
      <p:font typeface="Noto Sans KR Light" panose="020B0300000000000000" pitchFamily="34" charset="-127"/>
      <p:regular r:id="rId22"/>
    </p:embeddedFont>
    <p:embeddedFont>
      <p:font typeface="Noto Sans KR Medium" panose="020B0600000000000000" pitchFamily="34" charset="-127"/>
      <p:regular r:id="rId23"/>
    </p:embeddedFont>
    <p:embeddedFont>
      <p:font typeface="Noto Sans KR Regular" panose="020B0500000000000000" pitchFamily="34" charset="-127"/>
      <p:regular r:id="rId2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738"/>
    <a:srgbClr val="FF7E92"/>
    <a:srgbClr val="6B84A9"/>
    <a:srgbClr val="FC9F52"/>
    <a:srgbClr val="E5F1FB"/>
    <a:srgbClr val="BDD7EE"/>
    <a:srgbClr val="FFFFFF"/>
    <a:srgbClr val="38666B"/>
    <a:srgbClr val="6D86AC"/>
    <a:srgbClr val="789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86717" autoAdjust="0"/>
  </p:normalViewPr>
  <p:slideViewPr>
    <p:cSldViewPr snapToObjects="1">
      <p:cViewPr varScale="1">
        <p:scale>
          <a:sx n="42" d="100"/>
          <a:sy n="42" d="100"/>
        </p:scale>
        <p:origin x="638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3158"/>
    </p:cViewPr>
  </p:sorter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9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8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288768" y="2560321"/>
            <a:ext cx="5669280" cy="85953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24281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579493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4176" y="3297336"/>
            <a:ext cx="10553700" cy="90511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886670" y="2066657"/>
            <a:ext cx="5018049" cy="89062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598076" y="3314699"/>
            <a:ext cx="6126480" cy="77560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8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2" y="5254"/>
            <a:ext cx="11884098" cy="137107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417425" y="0"/>
            <a:ext cx="119728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062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66" r:id="rId2"/>
    <p:sldLayoutId id="2147483986" r:id="rId3"/>
    <p:sldLayoutId id="2147483968" r:id="rId4"/>
    <p:sldLayoutId id="2147483906" r:id="rId5"/>
    <p:sldLayoutId id="2147483959" r:id="rId6"/>
    <p:sldLayoutId id="2147483987" r:id="rId7"/>
    <p:sldLayoutId id="2147483988" r:id="rId8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com/akveo/eva-ic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g.go.kr/archives/3734940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707390" y="2342924"/>
            <a:ext cx="2579243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300" spc="600" dirty="0">
                <a:solidFill>
                  <a:srgbClr val="F7F7F7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MAP PP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9925" y="4722610"/>
            <a:ext cx="20497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pc="600" dirty="0">
                <a:solidFill>
                  <a:schemeClr val="accent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" charset="0"/>
              </a:rPr>
              <a:t>App using Papago API : </a:t>
            </a:r>
          </a:p>
          <a:p>
            <a:pPr algn="ctr"/>
            <a:r>
              <a:rPr lang="en-US" sz="9600" spc="600" dirty="0">
                <a:solidFill>
                  <a:schemeClr val="accen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Auto Phrasebook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665826" y="9753381"/>
            <a:ext cx="5029200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aseline="-25000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모바일 앱 실습 </a:t>
            </a:r>
            <a:r>
              <a:rPr lang="en-US" altLang="ko-KR" sz="4800" baseline="-25000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41</a:t>
            </a:r>
            <a:r>
              <a:rPr lang="ko-KR" altLang="en-US" sz="4800" baseline="-25000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분반</a:t>
            </a:r>
            <a:endParaRPr lang="en-US" sz="4800" baseline="-25000" dirty="0"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E3BA4-FEB4-42CB-B259-F6AF5F9C9E65}"/>
              </a:ext>
            </a:extLst>
          </p:cNvPr>
          <p:cNvSpPr txBox="1"/>
          <p:nvPr/>
        </p:nvSpPr>
        <p:spPr>
          <a:xfrm>
            <a:off x="18665825" y="10579210"/>
            <a:ext cx="4232761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2018311203 </a:t>
            </a:r>
            <a:r>
              <a:rPr lang="ko-KR" altLang="en-US" sz="3200" dirty="0" err="1"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최하늘</a:t>
            </a:r>
            <a:endParaRPr lang="en-US" sz="3200" dirty="0"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24371C1-415A-40CD-A5A2-428C7A8699CE}"/>
              </a:ext>
            </a:extLst>
          </p:cNvPr>
          <p:cNvSpPr txBox="1"/>
          <p:nvPr/>
        </p:nvSpPr>
        <p:spPr>
          <a:xfrm>
            <a:off x="22826173" y="416539"/>
            <a:ext cx="141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u="sng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03</a:t>
            </a:r>
            <a:endParaRPr lang="en-US" sz="4800" u="sng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5406D-8450-4BDB-8B22-9C86C26361F6}"/>
              </a:ext>
            </a:extLst>
          </p:cNvPr>
          <p:cNvSpPr txBox="1"/>
          <p:nvPr/>
        </p:nvSpPr>
        <p:spPr>
          <a:xfrm>
            <a:off x="578637" y="416540"/>
            <a:ext cx="20068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Demonstration – Papago + </a:t>
            </a:r>
            <a:r>
              <a:rPr lang="en-US" sz="4800" dirty="0" err="1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PhraseBook</a:t>
            </a:r>
            <a:r>
              <a:rPr 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+ </a:t>
            </a:r>
            <a:r>
              <a:rPr lang="en-US" sz="4800" dirty="0" err="1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PastPhrases</a:t>
            </a:r>
            <a:r>
              <a:rPr 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(</a:t>
            </a:r>
            <a:r>
              <a:rPr lang="ko-KR" alt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시연 동영상</a:t>
            </a:r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)</a:t>
            </a:r>
            <a:endParaRPr lang="en-US" sz="48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pic>
        <p:nvPicPr>
          <p:cNvPr id="2" name="input">
            <a:hlinkClick r:id="" action="ppaction://media"/>
            <a:extLst>
              <a:ext uri="{FF2B5EF4-FFF2-40B4-BE49-F238E27FC236}">
                <a16:creationId xmlns:a16="http://schemas.microsoft.com/office/drawing/2014/main" id="{7B0EE01C-C93F-4B7A-A60E-ADC8B45F7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3225" y="1247537"/>
            <a:ext cx="21031200" cy="117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24371C1-415A-40CD-A5A2-428C7A8699CE}"/>
              </a:ext>
            </a:extLst>
          </p:cNvPr>
          <p:cNvSpPr txBox="1"/>
          <p:nvPr/>
        </p:nvSpPr>
        <p:spPr>
          <a:xfrm>
            <a:off x="22826173" y="416539"/>
            <a:ext cx="141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u="sng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03</a:t>
            </a:r>
            <a:endParaRPr lang="en-US" sz="4800" u="sng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5406D-8450-4BDB-8B22-9C86C26361F6}"/>
              </a:ext>
            </a:extLst>
          </p:cNvPr>
          <p:cNvSpPr txBox="1"/>
          <p:nvPr/>
        </p:nvSpPr>
        <p:spPr>
          <a:xfrm>
            <a:off x="578637" y="416540"/>
            <a:ext cx="17782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Demonstration – 5. Landscape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C753D-3FBE-4A96-9709-03DC5FD77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0" t="8644" r="11667" b="48393"/>
          <a:stretch/>
        </p:blipFill>
        <p:spPr>
          <a:xfrm>
            <a:off x="454025" y="2461691"/>
            <a:ext cx="8839200" cy="44196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2D05A3-3B3A-48FF-B0D8-4A3FF68F15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00" t="8519" r="11667" b="48243"/>
          <a:stretch/>
        </p:blipFill>
        <p:spPr>
          <a:xfrm>
            <a:off x="7745020" y="2465451"/>
            <a:ext cx="8839200" cy="44479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3F3C43-5EFF-4CF1-98FD-AAA9E1495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583" t="7778" r="12083" b="49259"/>
          <a:stretch/>
        </p:blipFill>
        <p:spPr>
          <a:xfrm>
            <a:off x="15055252" y="2479619"/>
            <a:ext cx="8839200" cy="441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921EC3-AA96-4BEB-9A47-5ACBF6C4CF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000" t="7778" r="11667" b="50740"/>
          <a:stretch/>
        </p:blipFill>
        <p:spPr>
          <a:xfrm>
            <a:off x="454025" y="7696200"/>
            <a:ext cx="8839200" cy="4267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C74A88F-450F-4D0D-94CA-74E2B4CDE5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50" t="7438" r="12917" b="50000"/>
          <a:stretch/>
        </p:blipFill>
        <p:spPr>
          <a:xfrm>
            <a:off x="7745020" y="7620877"/>
            <a:ext cx="8839200" cy="4378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D8B888-1E98-41F2-9CA4-D4E8A8079D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583" t="8519" r="12083" b="50000"/>
          <a:stretch/>
        </p:blipFill>
        <p:spPr>
          <a:xfrm>
            <a:off x="15224789" y="7696200"/>
            <a:ext cx="8839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6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24371C1-415A-40CD-A5A2-428C7A8699CE}"/>
              </a:ext>
            </a:extLst>
          </p:cNvPr>
          <p:cNvSpPr txBox="1"/>
          <p:nvPr/>
        </p:nvSpPr>
        <p:spPr>
          <a:xfrm>
            <a:off x="22826173" y="416539"/>
            <a:ext cx="141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u="sng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04</a:t>
            </a:r>
            <a:endParaRPr lang="en-US" sz="4800" u="sng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5406D-8450-4BDB-8B22-9C86C26361F6}"/>
              </a:ext>
            </a:extLst>
          </p:cNvPr>
          <p:cNvSpPr txBox="1"/>
          <p:nvPr/>
        </p:nvSpPr>
        <p:spPr>
          <a:xfrm>
            <a:off x="578637" y="416540"/>
            <a:ext cx="17782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UI</a:t>
            </a:r>
            <a:r>
              <a:rPr lang="ko-KR" alt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에 사용된 오픈 소스들</a:t>
            </a:r>
            <a:endParaRPr lang="en-US" sz="48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9C34D-78EE-4062-81D9-3A46A304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165" y="4676973"/>
            <a:ext cx="4072481" cy="8065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EFB496-346A-425B-8AC8-6B54C265E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543" y="4676973"/>
            <a:ext cx="4072482" cy="80657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71C84D-D377-48DF-8669-6C154E08B6F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343" y="4681455"/>
            <a:ext cx="4401807" cy="78254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B9B183-1970-418C-A2CC-029FD2989AF5}"/>
              </a:ext>
            </a:extLst>
          </p:cNvPr>
          <p:cNvSpPr txBox="1"/>
          <p:nvPr/>
        </p:nvSpPr>
        <p:spPr>
          <a:xfrm>
            <a:off x="6868334" y="1767112"/>
            <a:ext cx="139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Font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00AE0-D418-4A06-80DA-ADA64661E90E}"/>
              </a:ext>
            </a:extLst>
          </p:cNvPr>
          <p:cNvSpPr txBox="1"/>
          <p:nvPr/>
        </p:nvSpPr>
        <p:spPr>
          <a:xfrm>
            <a:off x="5065595" y="2556600"/>
            <a:ext cx="5665691" cy="75283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경기천년바탕체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bold, regular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E239D4-479C-4CFE-88C5-F7402FAA862B}"/>
              </a:ext>
            </a:extLst>
          </p:cNvPr>
          <p:cNvSpPr txBox="1"/>
          <p:nvPr/>
        </p:nvSpPr>
        <p:spPr>
          <a:xfrm>
            <a:off x="5065595" y="3603265"/>
            <a:ext cx="5609859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https://www.gg.go.kr/archives/3734940</a:t>
            </a:r>
            <a:endParaRPr lang="en-US" altLang="ko-KR" sz="2400" dirty="0">
              <a:solidFill>
                <a:srgbClr val="0070C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7DDC6-0638-43F9-B886-32089C706E6A}"/>
              </a:ext>
            </a:extLst>
          </p:cNvPr>
          <p:cNvSpPr txBox="1"/>
          <p:nvPr/>
        </p:nvSpPr>
        <p:spPr>
          <a:xfrm>
            <a:off x="16001705" y="1752600"/>
            <a:ext cx="3426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Icon (3</a:t>
            </a:r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개</a:t>
            </a:r>
            <a:r>
              <a:rPr 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..)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A24FC-55A2-4534-A777-835C899ECA6C}"/>
              </a:ext>
            </a:extLst>
          </p:cNvPr>
          <p:cNvSpPr txBox="1"/>
          <p:nvPr/>
        </p:nvSpPr>
        <p:spPr>
          <a:xfrm>
            <a:off x="16446865" y="2527554"/>
            <a:ext cx="2333259" cy="75283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Eva-icons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8FF46-0FEC-421C-AF2B-1608BA8B9731}"/>
              </a:ext>
            </a:extLst>
          </p:cNvPr>
          <p:cNvSpPr txBox="1"/>
          <p:nvPr/>
        </p:nvSpPr>
        <p:spPr>
          <a:xfrm>
            <a:off x="15138435" y="3588753"/>
            <a:ext cx="5152659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https://github.com/akveo/eva-icons</a:t>
            </a:r>
            <a:endParaRPr lang="en-US" altLang="ko-KR" sz="2400" dirty="0">
              <a:solidFill>
                <a:srgbClr val="0070C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AD6522F-6E77-4A66-AB60-4A068FB96323}"/>
              </a:ext>
            </a:extLst>
          </p:cNvPr>
          <p:cNvSpPr/>
          <p:nvPr/>
        </p:nvSpPr>
        <p:spPr>
          <a:xfrm>
            <a:off x="15199603" y="6078071"/>
            <a:ext cx="812374" cy="20932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04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6425" y="2032709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구현 기능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371C1-415A-40CD-A5A2-428C7A8699CE}"/>
              </a:ext>
            </a:extLst>
          </p:cNvPr>
          <p:cNvSpPr txBox="1"/>
          <p:nvPr/>
        </p:nvSpPr>
        <p:spPr>
          <a:xfrm>
            <a:off x="22826173" y="416539"/>
            <a:ext cx="141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u="sng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05</a:t>
            </a:r>
            <a:endParaRPr lang="en-US" sz="4800" u="sng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5406D-8450-4BDB-8B22-9C86C26361F6}"/>
              </a:ext>
            </a:extLst>
          </p:cNvPr>
          <p:cNvSpPr txBox="1"/>
          <p:nvPr/>
        </p:nvSpPr>
        <p:spPr>
          <a:xfrm>
            <a:off x="578637" y="416540"/>
            <a:ext cx="17782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Challenge of Implementation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0A879-ECFF-42A8-9431-02FAB0827F7B}"/>
              </a:ext>
            </a:extLst>
          </p:cNvPr>
          <p:cNvSpPr txBox="1"/>
          <p:nvPr/>
        </p:nvSpPr>
        <p:spPr>
          <a:xfrm>
            <a:off x="3121025" y="1980439"/>
            <a:ext cx="12743232" cy="75283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메인 화면의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Papago/Phrasebook fragment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를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view pager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로 보여줌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E89AFA-0832-4D64-9BF2-430E4E57A361}"/>
              </a:ext>
            </a:extLst>
          </p:cNvPr>
          <p:cNvSpPr txBox="1"/>
          <p:nvPr/>
        </p:nvSpPr>
        <p:spPr>
          <a:xfrm>
            <a:off x="3121025" y="3718741"/>
            <a:ext cx="12039600" cy="75283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fragment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에서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Recycler View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를 이용해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custom list view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를 띄움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3C532C5-A9D2-4554-8CC8-06E9E8CFBC8F}"/>
              </a:ext>
            </a:extLst>
          </p:cNvPr>
          <p:cNvSpPr/>
          <p:nvPr/>
        </p:nvSpPr>
        <p:spPr>
          <a:xfrm>
            <a:off x="9135479" y="3008976"/>
            <a:ext cx="533400" cy="457200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B44BAF3-EE6C-4A44-BE2E-640BA4A61B97}"/>
              </a:ext>
            </a:extLst>
          </p:cNvPr>
          <p:cNvSpPr/>
          <p:nvPr/>
        </p:nvSpPr>
        <p:spPr>
          <a:xfrm>
            <a:off x="9140825" y="4724400"/>
            <a:ext cx="533400" cy="457200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027E79-98E1-47E3-8A4E-FEE5CC54EBDD}"/>
              </a:ext>
            </a:extLst>
          </p:cNvPr>
          <p:cNvSpPr txBox="1"/>
          <p:nvPr/>
        </p:nvSpPr>
        <p:spPr>
          <a:xfrm>
            <a:off x="3121025" y="5410200"/>
            <a:ext cx="13493425" cy="1491499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custom list view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에서 항목별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Radio Group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에서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3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개의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Radio button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의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checked 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유무를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Firebase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와 연동하여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view (3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개 중 하나만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check 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되도록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!)</a:t>
            </a:r>
          </a:p>
        </p:txBody>
      </p:sp>
      <p:sp>
        <p:nvSpPr>
          <p:cNvPr id="18" name="모서리가 둥근 직사각형 10">
            <a:extLst>
              <a:ext uri="{FF2B5EF4-FFF2-40B4-BE49-F238E27FC236}">
                <a16:creationId xmlns:a16="http://schemas.microsoft.com/office/drawing/2014/main" id="{DC930C9C-FC6C-47E9-A756-99A16FA9A530}"/>
              </a:ext>
            </a:extLst>
          </p:cNvPr>
          <p:cNvSpPr/>
          <p:nvPr/>
        </p:nvSpPr>
        <p:spPr>
          <a:xfrm>
            <a:off x="16808037" y="1371600"/>
            <a:ext cx="6734588" cy="3140644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784B71-71C5-4B58-8D8E-14CA3518EF39}"/>
              </a:ext>
            </a:extLst>
          </p:cNvPr>
          <p:cNvSpPr txBox="1"/>
          <p:nvPr/>
        </p:nvSpPr>
        <p:spPr>
          <a:xfrm>
            <a:off x="16808037" y="1554947"/>
            <a:ext cx="6708455" cy="280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View pager + Fragment adapter + fragment + recycler view list (adapter + holder + layout manager) !!!</a:t>
            </a:r>
            <a:r>
              <a:rPr lang="ko-KR" altLang="en-US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 </a:t>
            </a:r>
            <a:endParaRPr lang="en-US" altLang="ko-KR" sz="2400" dirty="0">
              <a:solidFill>
                <a:schemeClr val="accent3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24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Too much.. + access to Firebase (Data types)</a:t>
            </a:r>
          </a:p>
        </p:txBody>
      </p:sp>
      <p:sp>
        <p:nvSpPr>
          <p:cNvPr id="20" name="모서리가 둥근 직사각형 10">
            <a:extLst>
              <a:ext uri="{FF2B5EF4-FFF2-40B4-BE49-F238E27FC236}">
                <a16:creationId xmlns:a16="http://schemas.microsoft.com/office/drawing/2014/main" id="{CDED6676-A6F8-4881-BF40-D57722FF4A6A}"/>
              </a:ext>
            </a:extLst>
          </p:cNvPr>
          <p:cNvSpPr/>
          <p:nvPr/>
        </p:nvSpPr>
        <p:spPr>
          <a:xfrm>
            <a:off x="16766850" y="4860356"/>
            <a:ext cx="6734588" cy="4817044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376DF7-9F82-42F2-9DD1-F1AF1339549C}"/>
              </a:ext>
            </a:extLst>
          </p:cNvPr>
          <p:cNvSpPr txBox="1"/>
          <p:nvPr/>
        </p:nvSpPr>
        <p:spPr>
          <a:xfrm>
            <a:off x="16766850" y="5043703"/>
            <a:ext cx="6708455" cy="446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Recycler View</a:t>
            </a:r>
            <a:r>
              <a:rPr lang="ko-KR" altLang="en-US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는 </a:t>
            </a:r>
            <a:r>
              <a:rPr lang="en-US" altLang="ko-KR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view</a:t>
            </a:r>
            <a:r>
              <a:rPr lang="ko-KR" altLang="en-US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를</a:t>
            </a:r>
            <a:r>
              <a:rPr lang="en-US" altLang="ko-KR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 </a:t>
            </a:r>
            <a:r>
              <a:rPr lang="ko-KR" altLang="en-US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재활용하는 특성 때문에 </a:t>
            </a:r>
            <a:r>
              <a:rPr lang="en-US" altLang="ko-KR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n</a:t>
            </a:r>
            <a:r>
              <a:rPr lang="ko-KR" altLang="en-US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번째 항목의 </a:t>
            </a:r>
            <a:r>
              <a:rPr lang="en-US" altLang="ko-KR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Radio Button</a:t>
            </a:r>
            <a:r>
              <a:rPr lang="ko-KR" altLang="en-US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을 클릭하면 </a:t>
            </a:r>
            <a:r>
              <a:rPr lang="en-US" altLang="ko-KR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2n</a:t>
            </a:r>
            <a:r>
              <a:rPr lang="ko-KR" altLang="en-US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번째 항목도 같이 클릭되는 등 </a:t>
            </a:r>
            <a:r>
              <a:rPr lang="en-US" altLang="ko-KR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Radio Button</a:t>
            </a:r>
            <a:r>
              <a:rPr lang="ko-KR" altLang="en-US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 인식 문제를</a:t>
            </a:r>
            <a:r>
              <a:rPr lang="en-US" altLang="ko-KR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 </a:t>
            </a:r>
            <a:r>
              <a:rPr lang="ko-KR" altLang="en-US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비롯하여</a:t>
            </a:r>
            <a:r>
              <a:rPr lang="en-US" altLang="ko-KR" sz="24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,,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24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Radio</a:t>
            </a:r>
            <a:r>
              <a:rPr lang="ko-KR" altLang="en-US" sz="24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 </a:t>
            </a:r>
            <a:r>
              <a:rPr lang="en-US" altLang="ko-KR" sz="24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Button check duplicated + (when creating view)set button checked based on Firebase + button click</a:t>
            </a:r>
            <a:r>
              <a:rPr lang="ko-KR" altLang="en-US" sz="24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되면 </a:t>
            </a:r>
            <a:r>
              <a:rPr lang="en-US" altLang="ko-KR" sz="24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Firebase</a:t>
            </a:r>
            <a:r>
              <a:rPr lang="ko-KR" altLang="en-US" sz="24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에 업데이트</a:t>
            </a:r>
            <a:r>
              <a:rPr lang="en-US" altLang="ko-KR" sz="24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 + swipe action ...</a:t>
            </a:r>
            <a:r>
              <a:rPr lang="ko-KR" altLang="en-US" sz="24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최고난이도</a:t>
            </a:r>
            <a:endParaRPr lang="en-US" altLang="ko-KR" sz="2400" dirty="0">
              <a:solidFill>
                <a:schemeClr val="accent3"/>
              </a:solidFill>
              <a:latin typeface="+mj-ea"/>
              <a:ea typeface="+mj-ea"/>
              <a:cs typeface="Montserrat Light" charset="0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1B8CFA4-B576-4304-A2CF-B6DE84C52C40}"/>
              </a:ext>
            </a:extLst>
          </p:cNvPr>
          <p:cNvSpPr/>
          <p:nvPr/>
        </p:nvSpPr>
        <p:spPr>
          <a:xfrm>
            <a:off x="9140825" y="7195301"/>
            <a:ext cx="533400" cy="457200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07C33B-40E7-43AB-8B7C-A2CFED35DADD}"/>
              </a:ext>
            </a:extLst>
          </p:cNvPr>
          <p:cNvSpPr txBox="1"/>
          <p:nvPr/>
        </p:nvSpPr>
        <p:spPr>
          <a:xfrm>
            <a:off x="3121026" y="7848600"/>
            <a:ext cx="13493424" cy="75283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항목을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Swipe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하면 그 시각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time data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와 함께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Firebase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의 다른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path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에 보관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6A1F4924-9573-4EDA-A3B4-45ED4F61E221}"/>
              </a:ext>
            </a:extLst>
          </p:cNvPr>
          <p:cNvSpPr/>
          <p:nvPr/>
        </p:nvSpPr>
        <p:spPr>
          <a:xfrm>
            <a:off x="9140825" y="8991600"/>
            <a:ext cx="533400" cy="457200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C8512F-40D0-4B29-9970-EA0154B7C1A3}"/>
              </a:ext>
            </a:extLst>
          </p:cNvPr>
          <p:cNvSpPr txBox="1"/>
          <p:nvPr/>
        </p:nvSpPr>
        <p:spPr>
          <a:xfrm>
            <a:off x="3044825" y="10014701"/>
            <a:ext cx="15011400" cy="1491499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Recycler View Custom List (Radio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buttons)+ Papago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API (Parse output) + Firebase Authentication (Have to Login only Once)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F0B14A-AEB5-413B-931D-C41F8CDC979C}"/>
              </a:ext>
            </a:extLst>
          </p:cNvPr>
          <p:cNvSpPr txBox="1"/>
          <p:nvPr/>
        </p:nvSpPr>
        <p:spPr>
          <a:xfrm>
            <a:off x="578637" y="10134600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종합적</a:t>
            </a:r>
            <a:r>
              <a:rPr lang="en-US" altLang="ko-KR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..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05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707390" y="2342924"/>
            <a:ext cx="2579243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600" spc="600" dirty="0">
                <a:solidFill>
                  <a:srgbClr val="F7F7F7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MAP PP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9925" y="5976303"/>
            <a:ext cx="20497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>
                <a:solidFill>
                  <a:schemeClr val="accen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감사합니다 </a:t>
            </a:r>
            <a:r>
              <a:rPr lang="en-US" altLang="ko-KR" sz="9600" spc="600" dirty="0">
                <a:solidFill>
                  <a:schemeClr val="accen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  <a:sym typeface="Wingdings" panose="05000000000000000000" pitchFamily="2" charset="2"/>
              </a:rPr>
              <a:t></a:t>
            </a:r>
            <a:endParaRPr lang="en-US" sz="9600" spc="600" dirty="0">
              <a:solidFill>
                <a:schemeClr val="accen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67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03400" y="1370417"/>
            <a:ext cx="1633907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rgbClr val="F7F7F7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4280" y="2924689"/>
            <a:ext cx="1768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EEFCA3-0F16-450B-AB3A-7CA2D8B2E04E}"/>
              </a:ext>
            </a:extLst>
          </p:cNvPr>
          <p:cNvSpPr txBox="1"/>
          <p:nvPr/>
        </p:nvSpPr>
        <p:spPr>
          <a:xfrm>
            <a:off x="3203130" y="5444384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F76B8DA-6AB0-47A9-ACFB-42A7706B3762}"/>
              </a:ext>
            </a:extLst>
          </p:cNvPr>
          <p:cNvCxnSpPr/>
          <p:nvPr/>
        </p:nvCxnSpPr>
        <p:spPr>
          <a:xfrm>
            <a:off x="4432581" y="5444384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640191B-3CF8-4522-A422-BF6456F6E3F3}"/>
              </a:ext>
            </a:extLst>
          </p:cNvPr>
          <p:cNvSpPr txBox="1"/>
          <p:nvPr/>
        </p:nvSpPr>
        <p:spPr>
          <a:xfrm>
            <a:off x="4618535" y="5551508"/>
            <a:ext cx="5436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Subject of App</a:t>
            </a:r>
            <a:endParaRPr lang="ko-KR" altLang="en-US" sz="4000" dirty="0">
              <a:solidFill>
                <a:schemeClr val="tx2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02B0E4-AA97-425E-87F5-3F8E6C820E2B}"/>
              </a:ext>
            </a:extLst>
          </p:cNvPr>
          <p:cNvSpPr txBox="1"/>
          <p:nvPr/>
        </p:nvSpPr>
        <p:spPr>
          <a:xfrm>
            <a:off x="3203130" y="6668353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B5151F6-FC14-4DAD-AD9F-ACBBB04405D7}"/>
              </a:ext>
            </a:extLst>
          </p:cNvPr>
          <p:cNvCxnSpPr/>
          <p:nvPr/>
        </p:nvCxnSpPr>
        <p:spPr>
          <a:xfrm>
            <a:off x="4432581" y="6693710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0C60752-9A8E-41E6-888D-C8F09E6ED579}"/>
              </a:ext>
            </a:extLst>
          </p:cNvPr>
          <p:cNvSpPr txBox="1"/>
          <p:nvPr/>
        </p:nvSpPr>
        <p:spPr>
          <a:xfrm>
            <a:off x="4616533" y="6776075"/>
            <a:ext cx="787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앱 구조도</a:t>
            </a:r>
            <a:endParaRPr lang="en-US" altLang="ko-KR" sz="4000" dirty="0">
              <a:solidFill>
                <a:schemeClr val="tx2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7FB8A6-CFC1-4E94-9E56-70BCE9F02112}"/>
              </a:ext>
            </a:extLst>
          </p:cNvPr>
          <p:cNvSpPr txBox="1"/>
          <p:nvPr/>
        </p:nvSpPr>
        <p:spPr>
          <a:xfrm>
            <a:off x="3208445" y="7884912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F7847B-7D1C-482E-8A32-A6E99B5F04EC}"/>
              </a:ext>
            </a:extLst>
          </p:cNvPr>
          <p:cNvSpPr txBox="1"/>
          <p:nvPr/>
        </p:nvSpPr>
        <p:spPr>
          <a:xfrm>
            <a:off x="4623848" y="7968048"/>
            <a:ext cx="10308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Demonstration (How to use + Firebase </a:t>
            </a:r>
            <a:r>
              <a:rPr lang="ko-KR" altLang="en-US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연동</a:t>
            </a:r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A0B69B-FEAE-436F-859F-FD150A720669}"/>
              </a:ext>
            </a:extLst>
          </p:cNvPr>
          <p:cNvSpPr txBox="1"/>
          <p:nvPr/>
        </p:nvSpPr>
        <p:spPr>
          <a:xfrm>
            <a:off x="3208445" y="9076761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BE02451-405A-4B21-880C-3AA104515DA6}"/>
              </a:ext>
            </a:extLst>
          </p:cNvPr>
          <p:cNvCxnSpPr/>
          <p:nvPr/>
        </p:nvCxnSpPr>
        <p:spPr>
          <a:xfrm>
            <a:off x="4437896" y="9102118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50B7DEF-EFBC-40E6-BFFB-F465183FFCE1}"/>
              </a:ext>
            </a:extLst>
          </p:cNvPr>
          <p:cNvSpPr txBox="1"/>
          <p:nvPr/>
        </p:nvSpPr>
        <p:spPr>
          <a:xfrm>
            <a:off x="4621848" y="9184483"/>
            <a:ext cx="7871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UI</a:t>
            </a:r>
            <a:r>
              <a:rPr lang="ko-KR" altLang="en-US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 사용된 오픈소스들 </a:t>
            </a:r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(Font, Icon)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6DF5E48-08CA-40D6-9FE3-16FF70A8A51C}"/>
              </a:ext>
            </a:extLst>
          </p:cNvPr>
          <p:cNvCxnSpPr/>
          <p:nvPr/>
        </p:nvCxnSpPr>
        <p:spPr>
          <a:xfrm>
            <a:off x="4432581" y="7848600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156F08-E991-42F9-A3FF-6F57A4155095}"/>
              </a:ext>
            </a:extLst>
          </p:cNvPr>
          <p:cNvSpPr txBox="1"/>
          <p:nvPr/>
        </p:nvSpPr>
        <p:spPr>
          <a:xfrm>
            <a:off x="3236646" y="10247112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CC55A2-74B9-4D2D-915F-7C291BE1CB85}"/>
              </a:ext>
            </a:extLst>
          </p:cNvPr>
          <p:cNvSpPr txBox="1"/>
          <p:nvPr/>
        </p:nvSpPr>
        <p:spPr>
          <a:xfrm>
            <a:off x="4652050" y="10330248"/>
            <a:ext cx="8174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Challenge of Implementation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4B2185-BF68-4727-99EE-084EB492F6B3}"/>
              </a:ext>
            </a:extLst>
          </p:cNvPr>
          <p:cNvCxnSpPr/>
          <p:nvPr/>
        </p:nvCxnSpPr>
        <p:spPr>
          <a:xfrm>
            <a:off x="4460782" y="10210800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80162" y="2667000"/>
            <a:ext cx="8418063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네이버의 </a:t>
            </a:r>
            <a:r>
              <a:rPr lang="ko-KR" altLang="en-US" sz="3200" dirty="0" err="1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파파고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API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를 사용한 번역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+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단어장 앱</a:t>
            </a:r>
            <a:endParaRPr lang="en-US" altLang="ko-KR" sz="320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ontserrat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9074" y="28217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주제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560" y="2773504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차별성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371C1-415A-40CD-A5A2-428C7A8699CE}"/>
              </a:ext>
            </a:extLst>
          </p:cNvPr>
          <p:cNvSpPr txBox="1"/>
          <p:nvPr/>
        </p:nvSpPr>
        <p:spPr>
          <a:xfrm>
            <a:off x="22826173" y="416539"/>
            <a:ext cx="141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u="sng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01</a:t>
            </a:r>
            <a:endParaRPr lang="en-US" sz="4800" u="sng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5406D-8450-4BDB-8B22-9C86C26361F6}"/>
              </a:ext>
            </a:extLst>
          </p:cNvPr>
          <p:cNvSpPr txBox="1"/>
          <p:nvPr/>
        </p:nvSpPr>
        <p:spPr>
          <a:xfrm>
            <a:off x="578638" y="416540"/>
            <a:ext cx="608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Subject of App</a:t>
            </a:r>
            <a:endParaRPr lang="en-US" sz="48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id="{B819ADBC-F57D-4FAD-B4A6-DB4431A1D41B}"/>
              </a:ext>
            </a:extLst>
          </p:cNvPr>
          <p:cNvSpPr/>
          <p:nvPr/>
        </p:nvSpPr>
        <p:spPr>
          <a:xfrm>
            <a:off x="1974115" y="8577207"/>
            <a:ext cx="11510110" cy="3538593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9E36E9-5873-4CAB-BAA5-B8A3957DD7A6}"/>
              </a:ext>
            </a:extLst>
          </p:cNvPr>
          <p:cNvSpPr txBox="1"/>
          <p:nvPr/>
        </p:nvSpPr>
        <p:spPr>
          <a:xfrm>
            <a:off x="2203599" y="8974485"/>
            <a:ext cx="11125200" cy="278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기존의 단어장 앱은  </a:t>
            </a:r>
            <a:r>
              <a:rPr lang="ko-KR" altLang="en-US" sz="30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이미 제공된 단어</a:t>
            </a:r>
            <a:r>
              <a:rPr lang="en-US" altLang="ko-KR" sz="30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/</a:t>
            </a:r>
            <a:r>
              <a:rPr lang="ko-KR" altLang="en-US" sz="3000" dirty="0">
                <a:solidFill>
                  <a:schemeClr val="accent3"/>
                </a:solidFill>
                <a:latin typeface="+mj-ea"/>
                <a:ea typeface="+mj-ea"/>
                <a:cs typeface="Montserrat Light" charset="0"/>
              </a:rPr>
              <a:t>문장 목록 </a:t>
            </a:r>
            <a:r>
              <a:rPr lang="ko-KR" altLang="en-US" sz="30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으로 학습하는 형태</a:t>
            </a:r>
            <a:endParaRPr lang="en-US" altLang="ko-KR" sz="3000" dirty="0">
              <a:solidFill>
                <a:schemeClr val="accent3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번역 앱의 경우 자체 개발된 번역 기능을  사용하기 때문에</a:t>
            </a:r>
            <a:r>
              <a:rPr lang="en-US" altLang="ko-KR" sz="30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 err="1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파파고</a:t>
            </a: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</a:t>
            </a: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AI</a:t>
            </a:r>
            <a:r>
              <a:rPr lang="ko-KR" altLang="en-US" sz="30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처럼 똑똑한 번역 기능을 제공하지 못하고 </a:t>
            </a:r>
            <a:endParaRPr lang="en-US" altLang="ko-KR" sz="3000" dirty="0">
              <a:solidFill>
                <a:schemeClr val="accent3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단어장 기능 </a:t>
            </a:r>
            <a:r>
              <a:rPr lang="ko-KR" altLang="en-US" sz="3000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또한 제공하지 않음</a:t>
            </a:r>
            <a:endParaRPr lang="en-US" altLang="ko-KR" sz="3000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0A879-ECFF-42A8-9431-02FAB0827F7B}"/>
              </a:ext>
            </a:extLst>
          </p:cNvPr>
          <p:cNvSpPr txBox="1"/>
          <p:nvPr/>
        </p:nvSpPr>
        <p:spPr>
          <a:xfrm>
            <a:off x="15494249" y="2722209"/>
            <a:ext cx="7057776" cy="75283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똑똑한 번역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+ 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단어장으로 바로 저장 가능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2ABE50-A1D0-4707-9B0E-DE9339FDA7C0}"/>
              </a:ext>
            </a:extLst>
          </p:cNvPr>
          <p:cNvSpPr txBox="1"/>
          <p:nvPr/>
        </p:nvSpPr>
        <p:spPr>
          <a:xfrm>
            <a:off x="15494247" y="3870787"/>
            <a:ext cx="7972177" cy="887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영어사전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+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단어장 제공하는 앱은 있지만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영화 대사 등 해석이 궁금해 찾아본 영어 구절 중에 암기하고 싶은 것만 단어장에서 모아볼 수 있음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똑똑한 </a:t>
            </a:r>
            <a:r>
              <a:rPr lang="ko-KR" altLang="en-US" sz="3200" dirty="0" err="1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파파고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 덕분에 단어 뿐만 아니라 구어체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숙어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긴 문장 등도 가능</a:t>
            </a:r>
            <a:endParaRPr lang="en-US" altLang="ko-KR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시간순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/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역시간순 정렬과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easy-</a:t>
            </a:r>
            <a:r>
              <a:rPr lang="en-US" altLang="ko-KR" sz="3200" dirty="0" err="1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soso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-hard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의 암기 난이도 표시도 가능해 효율적으로 암기가 끝난 단어는 단어장에서 제거 후 따로 보관 가능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F47D8C-BAAC-4FE4-A96A-15489E511038}"/>
              </a:ext>
            </a:extLst>
          </p:cNvPr>
          <p:cNvSpPr/>
          <p:nvPr/>
        </p:nvSpPr>
        <p:spPr>
          <a:xfrm>
            <a:off x="3140124" y="3778320"/>
            <a:ext cx="7296101" cy="4990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해석이 궁금한 영어 단어</a:t>
            </a:r>
            <a:r>
              <a:rPr lang="en-US" altLang="ko-KR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구절 </a:t>
            </a:r>
            <a:r>
              <a:rPr lang="en-US" altLang="ko-KR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input</a:t>
            </a:r>
          </a:p>
          <a:p>
            <a:pPr marL="457200" lvl="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Papago </a:t>
            </a:r>
            <a:r>
              <a:rPr lang="ko-KR" altLang="en-US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한글 번역 </a:t>
            </a:r>
            <a:r>
              <a:rPr lang="en-US" altLang="ko-KR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output</a:t>
            </a:r>
          </a:p>
          <a:p>
            <a:pPr marL="457200" lvl="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원한다면 단어장에 </a:t>
            </a:r>
            <a:r>
              <a:rPr lang="en-US" altLang="ko-KR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save</a:t>
            </a:r>
          </a:p>
          <a:p>
            <a:pPr lvl="0" algn="ctr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A2F2CA4-122B-44F9-9743-89E4D186ABCB}"/>
              </a:ext>
            </a:extLst>
          </p:cNvPr>
          <p:cNvSpPr/>
          <p:nvPr/>
        </p:nvSpPr>
        <p:spPr>
          <a:xfrm>
            <a:off x="6283325" y="4728624"/>
            <a:ext cx="685800" cy="60537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837955B0-556D-43BB-9C41-9DB8FB861A14}"/>
              </a:ext>
            </a:extLst>
          </p:cNvPr>
          <p:cNvSpPr/>
          <p:nvPr/>
        </p:nvSpPr>
        <p:spPr>
          <a:xfrm>
            <a:off x="6283325" y="6477000"/>
            <a:ext cx="685800" cy="60537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6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96AC6171-62CF-4873-B164-2916A0A66CEA}"/>
              </a:ext>
            </a:extLst>
          </p:cNvPr>
          <p:cNvSpPr txBox="1"/>
          <p:nvPr/>
        </p:nvSpPr>
        <p:spPr>
          <a:xfrm>
            <a:off x="578638" y="416540"/>
            <a:ext cx="608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앱 구조도</a:t>
            </a:r>
            <a:endParaRPr lang="en-US" sz="48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A7C3EC-9B4F-4A22-9BD0-C24EE846B171}"/>
              </a:ext>
            </a:extLst>
          </p:cNvPr>
          <p:cNvSpPr txBox="1"/>
          <p:nvPr/>
        </p:nvSpPr>
        <p:spPr>
          <a:xfrm>
            <a:off x="22826173" y="416539"/>
            <a:ext cx="141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u="sng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02</a:t>
            </a:r>
            <a:endParaRPr lang="en-US" sz="4800" u="sng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179016DD-0235-4193-86E7-6F692474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225" y="6248400"/>
            <a:ext cx="3404590" cy="674292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6536C09-A795-4167-9B28-E8B23E560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6" y="917418"/>
            <a:ext cx="18211800" cy="7974303"/>
          </a:xfrm>
          <a:prstGeom prst="rect">
            <a:avLst/>
          </a:prstGeom>
        </p:spPr>
      </p:pic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52231B3A-41B0-47BA-B6E9-1A7EE72EA263}"/>
              </a:ext>
            </a:extLst>
          </p:cNvPr>
          <p:cNvCxnSpPr>
            <a:cxnSpLocks/>
          </p:cNvCxnSpPr>
          <p:nvPr/>
        </p:nvCxnSpPr>
        <p:spPr>
          <a:xfrm>
            <a:off x="9885176" y="4338918"/>
            <a:ext cx="10139660" cy="2047726"/>
          </a:xfrm>
          <a:prstGeom prst="curvedConnector3">
            <a:avLst>
              <a:gd name="adj1" fmla="val 8800"/>
            </a:avLst>
          </a:prstGeom>
          <a:ln w="57150">
            <a:solidFill>
              <a:srgbClr val="6D8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424E088-D47B-499E-856F-72C5E906D4EB}"/>
              </a:ext>
            </a:extLst>
          </p:cNvPr>
          <p:cNvSpPr/>
          <p:nvPr/>
        </p:nvSpPr>
        <p:spPr>
          <a:xfrm>
            <a:off x="20024836" y="5909591"/>
            <a:ext cx="2515368" cy="954107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SwipedItemsActivity.java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2C3B9AD-7A84-44F4-A278-5F32AFA42A5A}"/>
              </a:ext>
            </a:extLst>
          </p:cNvPr>
          <p:cNvSpPr/>
          <p:nvPr/>
        </p:nvSpPr>
        <p:spPr>
          <a:xfrm>
            <a:off x="8907069" y="4167279"/>
            <a:ext cx="978107" cy="343278"/>
          </a:xfrm>
          <a:prstGeom prst="ellipse">
            <a:avLst/>
          </a:prstGeom>
          <a:noFill/>
          <a:ln w="57150">
            <a:solidFill>
              <a:srgbClr val="6D8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759E7EF-D64E-43E7-930A-1277FF370E90}"/>
              </a:ext>
            </a:extLst>
          </p:cNvPr>
          <p:cNvSpPr/>
          <p:nvPr/>
        </p:nvSpPr>
        <p:spPr>
          <a:xfrm>
            <a:off x="15812262" y="8109252"/>
            <a:ext cx="2747233" cy="954107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NoteFragment.java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BB84337-7775-4734-89F0-D60936838633}"/>
              </a:ext>
            </a:extLst>
          </p:cNvPr>
          <p:cNvSpPr/>
          <p:nvPr/>
        </p:nvSpPr>
        <p:spPr>
          <a:xfrm>
            <a:off x="12071499" y="8109253"/>
            <a:ext cx="3048000" cy="954107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 err="1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HomeFragment</a:t>
            </a:r>
            <a:endParaRPr lang="en-US" altLang="ko-KR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.java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002B981-52C7-4A25-A330-BDF6EB436F68}"/>
              </a:ext>
            </a:extLst>
          </p:cNvPr>
          <p:cNvSpPr/>
          <p:nvPr/>
        </p:nvSpPr>
        <p:spPr>
          <a:xfrm>
            <a:off x="10360025" y="609600"/>
            <a:ext cx="2543884" cy="954107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Main</a:t>
            </a: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Activity.java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1768943-58E0-4337-AF1F-7DCC790B5DB3}"/>
              </a:ext>
            </a:extLst>
          </p:cNvPr>
          <p:cNvSpPr/>
          <p:nvPr/>
        </p:nvSpPr>
        <p:spPr>
          <a:xfrm>
            <a:off x="13045970" y="11606328"/>
            <a:ext cx="3048000" cy="1384995"/>
          </a:xfrm>
          <a:prstGeom prst="rect">
            <a:avLst/>
          </a:prstGeom>
          <a:solidFill>
            <a:srgbClr val="E5F1FB"/>
          </a:solidFill>
          <a:ln w="762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 err="1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RecyclerView</a:t>
            </a:r>
            <a:endParaRPr lang="en-US" altLang="ko-KR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+</a:t>
            </a:r>
          </a:p>
          <a:p>
            <a:pPr lvl="0" algn="ctr" latinLnBrk="1">
              <a:defRPr/>
            </a:pPr>
            <a:r>
              <a:rPr lang="en-US" altLang="ko-KR" sz="2800" dirty="0" err="1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CustomListView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42" name="연결선: 구부러짐 141">
            <a:extLst>
              <a:ext uri="{FF2B5EF4-FFF2-40B4-BE49-F238E27FC236}">
                <a16:creationId xmlns:a16="http://schemas.microsoft.com/office/drawing/2014/main" id="{FE442577-F148-4D38-86C1-3EA9A3356E58}"/>
              </a:ext>
            </a:extLst>
          </p:cNvPr>
          <p:cNvCxnSpPr>
            <a:cxnSpLocks/>
            <a:stCxn id="140" idx="0"/>
            <a:endCxn id="135" idx="2"/>
          </p:cNvCxnSpPr>
          <p:nvPr/>
        </p:nvCxnSpPr>
        <p:spPr>
          <a:xfrm rot="5400000" flipH="1" flipV="1">
            <a:off x="14606440" y="9026890"/>
            <a:ext cx="2542969" cy="2615909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구부러짐 142">
            <a:extLst>
              <a:ext uri="{FF2B5EF4-FFF2-40B4-BE49-F238E27FC236}">
                <a16:creationId xmlns:a16="http://schemas.microsoft.com/office/drawing/2014/main" id="{559F16A1-6A1F-4EB4-AC95-0C075599FB4F}"/>
              </a:ext>
            </a:extLst>
          </p:cNvPr>
          <p:cNvCxnSpPr>
            <a:cxnSpLocks/>
            <a:stCxn id="140" idx="3"/>
            <a:endCxn id="133" idx="1"/>
          </p:cNvCxnSpPr>
          <p:nvPr/>
        </p:nvCxnSpPr>
        <p:spPr>
          <a:xfrm flipV="1">
            <a:off x="16093970" y="6386645"/>
            <a:ext cx="3930866" cy="5912181"/>
          </a:xfrm>
          <a:prstGeom prst="curvedConnector3">
            <a:avLst>
              <a:gd name="adj1" fmla="val 7235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039BDE5-D8EF-4AB9-BFED-385629EA9D78}"/>
              </a:ext>
            </a:extLst>
          </p:cNvPr>
          <p:cNvSpPr txBox="1"/>
          <p:nvPr/>
        </p:nvSpPr>
        <p:spPr>
          <a:xfrm>
            <a:off x="14056242" y="9894167"/>
            <a:ext cx="2454563" cy="966803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(custom list)</a:t>
            </a: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ListViewItem.java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5B86319-FA1C-4B77-92FB-48008015F2AB}"/>
              </a:ext>
            </a:extLst>
          </p:cNvPr>
          <p:cNvSpPr txBox="1"/>
          <p:nvPr/>
        </p:nvSpPr>
        <p:spPr>
          <a:xfrm>
            <a:off x="16233762" y="10937579"/>
            <a:ext cx="3404590" cy="966803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(custom list)</a:t>
            </a: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SwipedListViewItem.java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6D7CAD6-BB0A-49FC-8A44-359B4F770CDB}"/>
              </a:ext>
            </a:extLst>
          </p:cNvPr>
          <p:cNvSpPr/>
          <p:nvPr/>
        </p:nvSpPr>
        <p:spPr>
          <a:xfrm>
            <a:off x="17311699" y="1284119"/>
            <a:ext cx="3404589" cy="954107"/>
          </a:xfrm>
          <a:prstGeom prst="rect">
            <a:avLst/>
          </a:prstGeom>
          <a:solidFill>
            <a:srgbClr val="E5F1FB"/>
          </a:solidFill>
          <a:ln w="762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 err="1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myFragment</a:t>
            </a:r>
            <a:endParaRPr lang="en-US" altLang="ko-KR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StateAdapter.java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9509682-24C7-4969-A505-1F3676379CE2}"/>
              </a:ext>
            </a:extLst>
          </p:cNvPr>
          <p:cNvSpPr/>
          <p:nvPr/>
        </p:nvSpPr>
        <p:spPr>
          <a:xfrm>
            <a:off x="15381023" y="1830874"/>
            <a:ext cx="1865769" cy="40735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EE26DF9B-E06E-4C72-9536-01A8946FD5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52" t="33704" r="78783" b="41111"/>
          <a:stretch/>
        </p:blipFill>
        <p:spPr>
          <a:xfrm>
            <a:off x="3619474" y="9159126"/>
            <a:ext cx="4109755" cy="413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2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9150" y="2209800"/>
            <a:ext cx="8418063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Firebase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Authentication API</a:t>
            </a:r>
            <a:endParaRPr lang="en-US" altLang="ko-KR" sz="320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ontserrat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8062" y="23645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API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10438" y="2400031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구현 기능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371C1-415A-40CD-A5A2-428C7A8699CE}"/>
              </a:ext>
            </a:extLst>
          </p:cNvPr>
          <p:cNvSpPr txBox="1"/>
          <p:nvPr/>
        </p:nvSpPr>
        <p:spPr>
          <a:xfrm>
            <a:off x="22826173" y="416539"/>
            <a:ext cx="141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u="sng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03</a:t>
            </a:r>
            <a:endParaRPr lang="en-US" sz="4800" u="sng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5406D-8450-4BDB-8B22-9C86C26361F6}"/>
              </a:ext>
            </a:extLst>
          </p:cNvPr>
          <p:cNvSpPr txBox="1"/>
          <p:nvPr/>
        </p:nvSpPr>
        <p:spPr>
          <a:xfrm>
            <a:off x="578637" y="416540"/>
            <a:ext cx="13617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Demonstration – 1. Login</a:t>
            </a:r>
            <a:r>
              <a:rPr lang="ko-KR" alt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+</a:t>
            </a:r>
            <a:r>
              <a:rPr lang="ko-KR" alt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Create Account</a:t>
            </a:r>
            <a:endParaRPr lang="en-US" sz="48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0A879-ECFF-42A8-9431-02FAB0827F7B}"/>
              </a:ext>
            </a:extLst>
          </p:cNvPr>
          <p:cNvSpPr txBox="1"/>
          <p:nvPr/>
        </p:nvSpPr>
        <p:spPr>
          <a:xfrm>
            <a:off x="15084426" y="2300541"/>
            <a:ext cx="4314576" cy="75283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이메일 가입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+ 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익명 가입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2ABE50-A1D0-4707-9B0E-DE9339FDA7C0}"/>
              </a:ext>
            </a:extLst>
          </p:cNvPr>
          <p:cNvSpPr txBox="1"/>
          <p:nvPr/>
        </p:nvSpPr>
        <p:spPr>
          <a:xfrm>
            <a:off x="15084425" y="3449119"/>
            <a:ext cx="6981577" cy="592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이메일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+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비밀번호 가입</a:t>
            </a:r>
            <a:endParaRPr lang="en-US" altLang="ko-KR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익명으로 가입</a:t>
            </a:r>
            <a:endParaRPr lang="en-US" altLang="ko-KR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lvl="0">
              <a:lnSpc>
                <a:spcPct val="150000"/>
              </a:lnSpc>
            </a:pPr>
            <a:endParaRPr lang="en-US" altLang="ko-KR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두 방식 모두 가입 시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firebase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에서 고유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user ID key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가 생성되기 때문에 익명 로그인으로도 사용자의 앱 내 데이터베이스 관리가 가능하지만 앱 삭제 후 재설치 시 복구 불가능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</p:txBody>
      </p:sp>
      <p:sp>
        <p:nvSpPr>
          <p:cNvPr id="9" name="왼쪽 대괄호 8">
            <a:extLst>
              <a:ext uri="{FF2B5EF4-FFF2-40B4-BE49-F238E27FC236}">
                <a16:creationId xmlns:a16="http://schemas.microsoft.com/office/drawing/2014/main" id="{D3C0E33B-4537-4973-9768-AA0335CD7D2B}"/>
              </a:ext>
            </a:extLst>
          </p:cNvPr>
          <p:cNvSpPr/>
          <p:nvPr/>
        </p:nvSpPr>
        <p:spPr>
          <a:xfrm rot="5400000">
            <a:off x="8642815" y="2804990"/>
            <a:ext cx="176580" cy="2914385"/>
          </a:xfrm>
          <a:prstGeom prst="leftBracket">
            <a:avLst/>
          </a:prstGeom>
          <a:ln w="76200">
            <a:solidFill>
              <a:srgbClr val="6D8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BF6B-E785-49C9-BC16-E22E8F3673C6}"/>
              </a:ext>
            </a:extLst>
          </p:cNvPr>
          <p:cNvSpPr txBox="1"/>
          <p:nvPr/>
        </p:nvSpPr>
        <p:spPr>
          <a:xfrm>
            <a:off x="7368898" y="3505200"/>
            <a:ext cx="2668745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이메일 계정 가입 시</a:t>
            </a:r>
            <a:endParaRPr lang="en-US" altLang="ko-KR" sz="24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A4FD07-BA6E-4387-9882-7F3B46F64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425" y="4588393"/>
            <a:ext cx="4072481" cy="80657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B651AE-6B71-487B-9651-7D20591E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66" y="4588393"/>
            <a:ext cx="4072481" cy="806570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CFEE84-5C0F-4657-8998-8ECD3345D89F}"/>
              </a:ext>
            </a:extLst>
          </p:cNvPr>
          <p:cNvSpPr/>
          <p:nvPr/>
        </p:nvSpPr>
        <p:spPr>
          <a:xfrm>
            <a:off x="3302779" y="4460993"/>
            <a:ext cx="2543884" cy="954107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Login</a:t>
            </a: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Activity.java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6AC415-FDF7-46C2-BC76-AB4C622EB5EA}"/>
              </a:ext>
            </a:extLst>
          </p:cNvPr>
          <p:cNvSpPr/>
          <p:nvPr/>
        </p:nvSpPr>
        <p:spPr>
          <a:xfrm>
            <a:off x="7027726" y="4441162"/>
            <a:ext cx="3393073" cy="954107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 err="1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CreateAccount</a:t>
            </a:r>
            <a:endParaRPr lang="en-US" altLang="ko-KR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Activity.java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156A0F-FFDF-441D-9314-819A295F75B4}"/>
              </a:ext>
            </a:extLst>
          </p:cNvPr>
          <p:cNvSpPr/>
          <p:nvPr/>
        </p:nvSpPr>
        <p:spPr>
          <a:xfrm>
            <a:off x="3286525" y="9753600"/>
            <a:ext cx="2543883" cy="457200"/>
          </a:xfrm>
          <a:prstGeom prst="ellipse">
            <a:avLst/>
          </a:prstGeom>
          <a:noFill/>
          <a:ln w="57150">
            <a:solidFill>
              <a:srgbClr val="6D8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21B27E5E-BC40-475A-997B-D58334000AE2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1433380" y="10020299"/>
            <a:ext cx="1827071" cy="624886"/>
          </a:xfrm>
          <a:prstGeom prst="curvedConnector2">
            <a:avLst/>
          </a:prstGeom>
          <a:ln w="57150">
            <a:solidFill>
              <a:srgbClr val="6D8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EE389B-8469-4F47-AD21-5C16385ED9BA}"/>
              </a:ext>
            </a:extLst>
          </p:cNvPr>
          <p:cNvSpPr txBox="1"/>
          <p:nvPr/>
        </p:nvSpPr>
        <p:spPr>
          <a:xfrm>
            <a:off x="195211" y="10645185"/>
            <a:ext cx="2476336" cy="16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익명 계정 가입 시</a:t>
            </a:r>
            <a:endParaRPr lang="en-US" altLang="ko-KR" sz="24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메인 화면으로 바로 이동</a:t>
            </a:r>
            <a:r>
              <a:rPr lang="en-US" altLang="ko-KR" sz="24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)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3B3A5C-C4AA-4183-B3A0-C1804A4124A0}"/>
              </a:ext>
            </a:extLst>
          </p:cNvPr>
          <p:cNvSpPr/>
          <p:nvPr/>
        </p:nvSpPr>
        <p:spPr>
          <a:xfrm>
            <a:off x="3320342" y="9296400"/>
            <a:ext cx="2543883" cy="457200"/>
          </a:xfrm>
          <a:prstGeom prst="ellipse">
            <a:avLst/>
          </a:prstGeom>
          <a:noFill/>
          <a:ln w="57150">
            <a:solidFill>
              <a:srgbClr val="6D8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08937E8C-B919-48DA-B800-834A195D42EB}"/>
              </a:ext>
            </a:extLst>
          </p:cNvPr>
          <p:cNvCxnSpPr>
            <a:cxnSpLocks/>
          </p:cNvCxnSpPr>
          <p:nvPr/>
        </p:nvCxnSpPr>
        <p:spPr>
          <a:xfrm flipV="1">
            <a:off x="5871108" y="8773342"/>
            <a:ext cx="1156618" cy="749500"/>
          </a:xfrm>
          <a:prstGeom prst="curvedConnector3">
            <a:avLst>
              <a:gd name="adj1" fmla="val 50000"/>
            </a:avLst>
          </a:prstGeom>
          <a:ln w="57150">
            <a:solidFill>
              <a:srgbClr val="6D8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10">
            <a:extLst>
              <a:ext uri="{FF2B5EF4-FFF2-40B4-BE49-F238E27FC236}">
                <a16:creationId xmlns:a16="http://schemas.microsoft.com/office/drawing/2014/main" id="{7B25F6FA-1C53-43A3-929E-711AD7DEDF5D}"/>
              </a:ext>
            </a:extLst>
          </p:cNvPr>
          <p:cNvSpPr/>
          <p:nvPr/>
        </p:nvSpPr>
        <p:spPr>
          <a:xfrm>
            <a:off x="12038691" y="9768343"/>
            <a:ext cx="11510110" cy="3316922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8943A6-7315-4199-9878-8AFDAE8E6855}"/>
              </a:ext>
            </a:extLst>
          </p:cNvPr>
          <p:cNvSpPr txBox="1"/>
          <p:nvPr/>
        </p:nvSpPr>
        <p:spPr>
          <a:xfrm>
            <a:off x="12268175" y="9943950"/>
            <a:ext cx="11125200" cy="278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&lt;Firebase Authentication API&gt;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이메일 가입 </a:t>
            </a: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: </a:t>
            </a:r>
            <a:r>
              <a:rPr lang="en-US" altLang="ko-KR" sz="3000" dirty="0" err="1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createUserWithEmailAndPassword</a:t>
            </a: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()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익명 가입 </a:t>
            </a: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: </a:t>
            </a:r>
            <a:r>
              <a:rPr lang="en-US" altLang="ko-KR" sz="3000" dirty="0" err="1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signInAnonymously</a:t>
            </a: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()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Firebase user</a:t>
            </a: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의 </a:t>
            </a:r>
            <a:r>
              <a:rPr lang="en-US" altLang="ko-KR" sz="3000" dirty="0" err="1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setDisplayName</a:t>
            </a: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()</a:t>
            </a: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으로</a:t>
            </a: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</a:t>
            </a: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사용자 별 이름 설정</a:t>
            </a:r>
            <a:endParaRPr lang="en-US" altLang="ko-KR" sz="3000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24371C1-415A-40CD-A5A2-428C7A8699CE}"/>
              </a:ext>
            </a:extLst>
          </p:cNvPr>
          <p:cNvSpPr txBox="1"/>
          <p:nvPr/>
        </p:nvSpPr>
        <p:spPr>
          <a:xfrm>
            <a:off x="22826173" y="416539"/>
            <a:ext cx="141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u="sng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03</a:t>
            </a:r>
            <a:endParaRPr lang="en-US" sz="4800" u="sng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5406D-8450-4BDB-8B22-9C86C26361F6}"/>
              </a:ext>
            </a:extLst>
          </p:cNvPr>
          <p:cNvSpPr txBox="1"/>
          <p:nvPr/>
        </p:nvSpPr>
        <p:spPr>
          <a:xfrm>
            <a:off x="578637" y="416540"/>
            <a:ext cx="1686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Demonstration – 1. Login</a:t>
            </a:r>
            <a:r>
              <a:rPr lang="ko-KR" alt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+</a:t>
            </a:r>
            <a:r>
              <a:rPr lang="ko-KR" alt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Create Account (</a:t>
            </a:r>
            <a:r>
              <a:rPr lang="ko-KR" alt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시연 동영상</a:t>
            </a:r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) </a:t>
            </a:r>
            <a:endParaRPr lang="en-US" sz="48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pic>
        <p:nvPicPr>
          <p:cNvPr id="9" name="login">
            <a:hlinkClick r:id="" action="ppaction://media"/>
            <a:extLst>
              <a:ext uri="{FF2B5EF4-FFF2-40B4-BE49-F238E27FC236}">
                <a16:creationId xmlns:a16="http://schemas.microsoft.com/office/drawing/2014/main" id="{CCFFD859-7A1B-4167-8152-0AF9C414A6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8425" y="1447800"/>
            <a:ext cx="21206374" cy="115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89A1A0A-533C-4A8F-A7CC-E5B1EAD9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9" y="4114800"/>
            <a:ext cx="4072481" cy="8065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9150" y="2057400"/>
            <a:ext cx="4072481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Papago API (</a:t>
            </a:r>
            <a:r>
              <a:rPr lang="en-US" altLang="ko-KR" sz="3200" dirty="0" err="1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Naver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)</a:t>
            </a:r>
            <a:endParaRPr lang="en-US" altLang="ko-KR" sz="320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ontserrat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8062" y="22121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API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07626" y="2156890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구현 기능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371C1-415A-40CD-A5A2-428C7A8699CE}"/>
              </a:ext>
            </a:extLst>
          </p:cNvPr>
          <p:cNvSpPr txBox="1"/>
          <p:nvPr/>
        </p:nvSpPr>
        <p:spPr>
          <a:xfrm>
            <a:off x="22826173" y="416539"/>
            <a:ext cx="141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u="sng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03</a:t>
            </a:r>
            <a:endParaRPr lang="en-US" sz="4800" u="sng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5406D-8450-4BDB-8B22-9C86C26361F6}"/>
              </a:ext>
            </a:extLst>
          </p:cNvPr>
          <p:cNvSpPr txBox="1"/>
          <p:nvPr/>
        </p:nvSpPr>
        <p:spPr>
          <a:xfrm>
            <a:off x="578637" y="416540"/>
            <a:ext cx="1732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Demonstration – 2. Papago translation + edit + save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0A879-ECFF-42A8-9431-02FAB0827F7B}"/>
              </a:ext>
            </a:extLst>
          </p:cNvPr>
          <p:cNvSpPr txBox="1"/>
          <p:nvPr/>
        </p:nvSpPr>
        <p:spPr>
          <a:xfrm>
            <a:off x="12681614" y="2057400"/>
            <a:ext cx="5944074" cy="75283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영어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input -&gt; 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한글 번역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output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2ABE50-A1D0-4707-9B0E-DE9339FDA7C0}"/>
              </a:ext>
            </a:extLst>
          </p:cNvPr>
          <p:cNvSpPr txBox="1"/>
          <p:nvPr/>
        </p:nvSpPr>
        <p:spPr>
          <a:xfrm>
            <a:off x="12681612" y="3205978"/>
            <a:ext cx="10327613" cy="370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번역하고 싶은 영어 문장 입력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(multi line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가능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)</a:t>
            </a:r>
            <a:endParaRPr lang="en-US" altLang="ko-KR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Papago API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의 한글 번역본을 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parse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하여 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output 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출력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번역 결과가 마음에 들지 않으면 수정 가능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(edit text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형태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Save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버튼 클릭 후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firebase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에 업로드 성공하면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Toast message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와 함께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input/output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칸이 </a:t>
            </a:r>
            <a:r>
              <a:rPr lang="ko-KR" altLang="en-US" sz="3200" dirty="0" err="1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비워짐</a:t>
            </a:r>
            <a:endParaRPr lang="en-US" altLang="ko-KR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B335A1-7992-42C0-9B7A-739C5DB2E227}"/>
              </a:ext>
            </a:extLst>
          </p:cNvPr>
          <p:cNvSpPr/>
          <p:nvPr/>
        </p:nvSpPr>
        <p:spPr>
          <a:xfrm>
            <a:off x="2397557" y="7960282"/>
            <a:ext cx="1496524" cy="343278"/>
          </a:xfrm>
          <a:prstGeom prst="ellipse">
            <a:avLst/>
          </a:prstGeom>
          <a:noFill/>
          <a:ln w="57150">
            <a:solidFill>
              <a:srgbClr val="6D8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257CBC39-41F3-4DE7-AFD5-7212A0A716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0381" y="6858000"/>
            <a:ext cx="1963704" cy="609600"/>
          </a:xfrm>
          <a:prstGeom prst="curvedConnector3">
            <a:avLst>
              <a:gd name="adj1" fmla="val 50000"/>
            </a:avLst>
          </a:prstGeom>
          <a:ln w="57150">
            <a:solidFill>
              <a:srgbClr val="6D8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ACCBEF-628A-4114-8469-FEFC175771F9}"/>
              </a:ext>
            </a:extLst>
          </p:cNvPr>
          <p:cNvSpPr/>
          <p:nvPr/>
        </p:nvSpPr>
        <p:spPr>
          <a:xfrm>
            <a:off x="530225" y="7736454"/>
            <a:ext cx="1793260" cy="523220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translate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FC8F738C-F15E-48F1-B2D8-8C0B0C9DD1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76581" y="7998064"/>
            <a:ext cx="1887504" cy="841136"/>
          </a:xfrm>
          <a:prstGeom prst="curvedConnector3">
            <a:avLst>
              <a:gd name="adj1" fmla="val 50000"/>
            </a:avLst>
          </a:prstGeom>
          <a:ln w="57150">
            <a:solidFill>
              <a:srgbClr val="6D8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5D76F07F-4F5C-4F3F-8CA2-375271745B3D}"/>
              </a:ext>
            </a:extLst>
          </p:cNvPr>
          <p:cNvSpPr/>
          <p:nvPr/>
        </p:nvSpPr>
        <p:spPr>
          <a:xfrm>
            <a:off x="2404979" y="9067800"/>
            <a:ext cx="1496524" cy="343278"/>
          </a:xfrm>
          <a:prstGeom prst="ellipse">
            <a:avLst/>
          </a:prstGeom>
          <a:noFill/>
          <a:ln w="57150">
            <a:solidFill>
              <a:srgbClr val="6D8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04C585-1DE0-400C-9CF2-8B59FB30A8F0}"/>
              </a:ext>
            </a:extLst>
          </p:cNvPr>
          <p:cNvSpPr/>
          <p:nvPr/>
        </p:nvSpPr>
        <p:spPr>
          <a:xfrm>
            <a:off x="1083992" y="8887858"/>
            <a:ext cx="1211292" cy="523220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save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018A79-949B-4DF7-A753-6DC549FE654F}"/>
              </a:ext>
            </a:extLst>
          </p:cNvPr>
          <p:cNvSpPr/>
          <p:nvPr/>
        </p:nvSpPr>
        <p:spPr>
          <a:xfrm>
            <a:off x="5350971" y="6320446"/>
            <a:ext cx="1793260" cy="954107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Input (English)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B37CB7-E197-4D3D-B6B9-8573807F1E44}"/>
              </a:ext>
            </a:extLst>
          </p:cNvPr>
          <p:cNvSpPr/>
          <p:nvPr/>
        </p:nvSpPr>
        <p:spPr>
          <a:xfrm>
            <a:off x="5375485" y="7504094"/>
            <a:ext cx="1793260" cy="1384995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Output</a:t>
            </a:r>
          </a:p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(Korean)</a:t>
            </a:r>
          </a:p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Editable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32" name="모서리가 둥근 직사각형 10">
            <a:extLst>
              <a:ext uri="{FF2B5EF4-FFF2-40B4-BE49-F238E27FC236}">
                <a16:creationId xmlns:a16="http://schemas.microsoft.com/office/drawing/2014/main" id="{3ECA2E63-78F1-4D83-855F-FC7AEB5346ED}"/>
              </a:ext>
            </a:extLst>
          </p:cNvPr>
          <p:cNvSpPr/>
          <p:nvPr/>
        </p:nvSpPr>
        <p:spPr>
          <a:xfrm>
            <a:off x="12417425" y="8951277"/>
            <a:ext cx="11510110" cy="4010337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3A43CE-2446-4F3F-BEF5-37D997492B9E}"/>
              </a:ext>
            </a:extLst>
          </p:cNvPr>
          <p:cNvSpPr txBox="1"/>
          <p:nvPr/>
        </p:nvSpPr>
        <p:spPr>
          <a:xfrm>
            <a:off x="12639252" y="8998052"/>
            <a:ext cx="11125200" cy="3598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&lt;Papago API&gt;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구현 예제를 통해 </a:t>
            </a: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Papago API</a:t>
            </a: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로 가져온</a:t>
            </a: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</a:t>
            </a: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한글 </a:t>
            </a: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output</a:t>
            </a: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을 </a:t>
            </a:r>
            <a:r>
              <a:rPr lang="en-US" altLang="ko-KR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Json Parser</a:t>
            </a:r>
            <a:r>
              <a:rPr lang="ko-KR" altLang="en-US" sz="3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로 다듬어 출력</a:t>
            </a:r>
            <a:endParaRPr lang="en-US" altLang="ko-KR" sz="3000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parsing </a:t>
            </a:r>
            <a:r>
              <a:rPr lang="ko-KR" altLang="en-US" sz="24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전 예시 </a:t>
            </a:r>
            <a:r>
              <a:rPr lang="en-US" altLang="ko-KR" sz="24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output :       </a:t>
            </a:r>
            <a:r>
              <a:rPr lang="en-US" altLang="ko-KR" sz="2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{"message":{"@</a:t>
            </a:r>
            <a:r>
              <a:rPr lang="en-US" altLang="ko-KR" sz="2000" dirty="0" err="1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type":"response","@service</a:t>
            </a:r>
            <a:r>
              <a:rPr lang="en-US" altLang="ko-KR" sz="2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":</a:t>
            </a: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"naverservice.nmt.proxy","@version":"1.0.0","result":{"</a:t>
            </a:r>
            <a:r>
              <a:rPr lang="en-US" altLang="ko-KR" sz="2000" dirty="0" err="1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srcLangType</a:t>
            </a:r>
            <a:r>
              <a:rPr lang="en-US" altLang="ko-KR" sz="2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":"</a:t>
            </a:r>
            <a:r>
              <a:rPr lang="en-US" altLang="ko-KR" sz="2000" dirty="0" err="1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en</a:t>
            </a:r>
            <a:r>
              <a:rPr lang="en-US" altLang="ko-KR" sz="2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","</a:t>
            </a:r>
            <a:r>
              <a:rPr lang="en-US" altLang="ko-KR" sz="2000" dirty="0" err="1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tarLangType</a:t>
            </a:r>
            <a:r>
              <a:rPr lang="en-US" altLang="ko-KR" sz="2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":"ko","</a:t>
            </a:r>
            <a:r>
              <a:rPr lang="en-US" altLang="ko-KR" sz="2000" dirty="0" err="1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translatedText</a:t>
            </a:r>
            <a:r>
              <a:rPr lang="en-US" altLang="ko-KR" sz="2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":"</a:t>
            </a:r>
            <a:r>
              <a:rPr lang="ko-KR" altLang="en-US" sz="2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호호</a:t>
            </a:r>
            <a:r>
              <a:rPr lang="en-US" altLang="ko-KR" sz="2000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","engineType":"N2MT","pivot":null}}}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94B15E-3F1D-4C3B-BC17-396ADFC16406}"/>
              </a:ext>
            </a:extLst>
          </p:cNvPr>
          <p:cNvSpPr/>
          <p:nvPr/>
        </p:nvSpPr>
        <p:spPr>
          <a:xfrm>
            <a:off x="1105097" y="4324740"/>
            <a:ext cx="4072481" cy="523220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HomeFragment.java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CF351FC-92AB-4A3C-A6A2-84C5BC8C3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39" y="4029818"/>
            <a:ext cx="4636848" cy="6489470"/>
          </a:xfrm>
          <a:prstGeom prst="rect">
            <a:avLst/>
          </a:prstGeom>
        </p:spPr>
      </p:pic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99900D9-0D1E-4DF6-8649-C062A4F2B568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3901503" y="6434907"/>
            <a:ext cx="5010722" cy="2804532"/>
          </a:xfrm>
          <a:prstGeom prst="curvedConnector3">
            <a:avLst>
              <a:gd name="adj1" fmla="val 85424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BB0D087B-EF17-4D8E-80CA-5EE1D8956C1F}"/>
              </a:ext>
            </a:extLst>
          </p:cNvPr>
          <p:cNvSpPr/>
          <p:nvPr/>
        </p:nvSpPr>
        <p:spPr>
          <a:xfrm>
            <a:off x="9021251" y="6249427"/>
            <a:ext cx="2123954" cy="26649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27279B-F249-49A0-ADB0-143A81FBB6C1}"/>
              </a:ext>
            </a:extLst>
          </p:cNvPr>
          <p:cNvSpPr txBox="1"/>
          <p:nvPr/>
        </p:nvSpPr>
        <p:spPr>
          <a:xfrm>
            <a:off x="9832635" y="5785582"/>
            <a:ext cx="1853395" cy="46384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Firebase</a:t>
            </a:r>
            <a:r>
              <a:rPr lang="ko-KR" altLang="en-US" sz="18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에 저장</a:t>
            </a:r>
            <a:endParaRPr lang="en-US" altLang="ko-KR" sz="18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64EB760-4738-4DB1-9B15-561FBBC80424}"/>
              </a:ext>
            </a:extLst>
          </p:cNvPr>
          <p:cNvSpPr/>
          <p:nvPr/>
        </p:nvSpPr>
        <p:spPr>
          <a:xfrm>
            <a:off x="8230599" y="4760186"/>
            <a:ext cx="2914605" cy="4638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FD96C8-7751-4D5C-ADE9-CC8F79FF0792}"/>
              </a:ext>
            </a:extLst>
          </p:cNvPr>
          <p:cNvSpPr/>
          <p:nvPr/>
        </p:nvSpPr>
        <p:spPr>
          <a:xfrm>
            <a:off x="9067382" y="3620098"/>
            <a:ext cx="38578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Firebase Auth</a:t>
            </a:r>
            <a:r>
              <a:rPr lang="ko-KR" altLang="en-US" sz="2400" dirty="0">
                <a:solidFill>
                  <a:srgbClr val="FF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에서 생성된</a:t>
            </a:r>
            <a:r>
              <a:rPr lang="ko-KR" altLang="en-US" dirty="0">
                <a:solidFill>
                  <a:srgbClr val="FF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 </a:t>
            </a:r>
            <a:endParaRPr lang="en-US" altLang="ko-KR" dirty="0">
              <a:solidFill>
                <a:srgbClr val="FF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사용자 고유 </a:t>
            </a:r>
            <a:r>
              <a:rPr lang="en-US" altLang="ko-KR" dirty="0">
                <a:solidFill>
                  <a:srgbClr val="FF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UID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11D421A-B1E3-4F7A-8580-563B8BD9C806}"/>
              </a:ext>
            </a:extLst>
          </p:cNvPr>
          <p:cNvSpPr/>
          <p:nvPr/>
        </p:nvSpPr>
        <p:spPr>
          <a:xfrm>
            <a:off x="8207420" y="8686800"/>
            <a:ext cx="2914605" cy="4638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1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3313" y="1676400"/>
            <a:ext cx="5410675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Firebase Authentication  API</a:t>
            </a:r>
            <a:endParaRPr lang="en-US" altLang="ko-KR" sz="320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ontserrat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2225" y="18311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API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21825" y="1888583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구현 기능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371C1-415A-40CD-A5A2-428C7A8699CE}"/>
              </a:ext>
            </a:extLst>
          </p:cNvPr>
          <p:cNvSpPr txBox="1"/>
          <p:nvPr/>
        </p:nvSpPr>
        <p:spPr>
          <a:xfrm>
            <a:off x="22826173" y="416539"/>
            <a:ext cx="141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u="sng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03</a:t>
            </a:r>
            <a:endParaRPr lang="en-US" sz="4800" u="sng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5406D-8450-4BDB-8B22-9C86C26361F6}"/>
              </a:ext>
            </a:extLst>
          </p:cNvPr>
          <p:cNvSpPr txBox="1"/>
          <p:nvPr/>
        </p:nvSpPr>
        <p:spPr>
          <a:xfrm>
            <a:off x="578637" y="416540"/>
            <a:ext cx="17782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Demonstration – 3. Phrase Book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0A879-ECFF-42A8-9431-02FAB0827F7B}"/>
              </a:ext>
            </a:extLst>
          </p:cNvPr>
          <p:cNvSpPr txBox="1"/>
          <p:nvPr/>
        </p:nvSpPr>
        <p:spPr>
          <a:xfrm>
            <a:off x="11995813" y="1789093"/>
            <a:ext cx="10403812" cy="75283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단어 난이도 체크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+ </a:t>
            </a:r>
            <a:r>
              <a:rPr lang="ko-KR" altLang="en-US" sz="3200" dirty="0" err="1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시간순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/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역시간순 정렬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+ swipe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하여 제거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2ABE50-A1D0-4707-9B0E-DE9339FDA7C0}"/>
              </a:ext>
            </a:extLst>
          </p:cNvPr>
          <p:cNvSpPr txBox="1"/>
          <p:nvPr/>
        </p:nvSpPr>
        <p:spPr>
          <a:xfrm>
            <a:off x="11995812" y="2937671"/>
            <a:ext cx="11814447" cy="592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Firebase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에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user ID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별 저장된 데이터를 불러와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view</a:t>
            </a:r>
            <a:endParaRPr lang="en-US" altLang="ko-KR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Switch 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버튼으로 </a:t>
            </a:r>
            <a:r>
              <a:rPr lang="ko-KR" altLang="en-US" sz="3200" dirty="0" err="1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시간순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/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역시간순 정렬 설정 가능</a:t>
            </a:r>
            <a:endParaRPr lang="en-US" altLang="ko-KR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리스트의 항목별 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easy-</a:t>
            </a:r>
            <a:r>
              <a:rPr lang="en-US" altLang="ko-KR" sz="3200" dirty="0" err="1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soso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-hard 3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단계로 단어의 난이도 수시로 설정 가능 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(Firebase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와도 연동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난이도 체크를 해가며 다 외운 항목은 </a:t>
            </a:r>
            <a:r>
              <a:rPr lang="en-US" altLang="ko-KR" sz="3200" u="sng" dirty="0">
                <a:solidFill>
                  <a:srgbClr val="FF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swipe</a:t>
            </a:r>
            <a:r>
              <a:rPr lang="ko-KR" altLang="en-US" sz="3200" u="sng" dirty="0">
                <a:solidFill>
                  <a:srgbClr val="FF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하여 리스트에서 제거 가능</a:t>
            </a:r>
            <a:r>
              <a:rPr lang="en-US" altLang="ko-KR" sz="3200" dirty="0">
                <a:solidFill>
                  <a:srgbClr val="FF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(</a:t>
            </a:r>
            <a:r>
              <a:rPr lang="ko-KR" altLang="en-US" sz="3200" dirty="0">
                <a:solidFill>
                  <a:srgbClr val="FF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시연 영상 참고</a:t>
            </a:r>
            <a:r>
              <a:rPr lang="en-US" altLang="ko-KR" sz="3200" dirty="0">
                <a:solidFill>
                  <a:srgbClr val="FF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(swipe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된 시각과 함께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Firebase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에서 따로 보관되며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Navigation drawer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의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“Past Phrases”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로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들어가면 보관된 항목들 열람 가능함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)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248B81-D59B-4449-AD3A-77607265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425" y="3200400"/>
            <a:ext cx="4606551" cy="912345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955C331-B6BC-4CC9-AFD5-F3A73BCBD61C}"/>
              </a:ext>
            </a:extLst>
          </p:cNvPr>
          <p:cNvSpPr/>
          <p:nvPr/>
        </p:nvSpPr>
        <p:spPr>
          <a:xfrm>
            <a:off x="3725331" y="7822288"/>
            <a:ext cx="1793259" cy="523220"/>
          </a:xfrm>
          <a:prstGeom prst="ellipse">
            <a:avLst/>
          </a:prstGeom>
          <a:noFill/>
          <a:ln w="57150">
            <a:solidFill>
              <a:srgbClr val="6D8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328037-91BA-4E33-8D3F-BDB3E5360405}"/>
              </a:ext>
            </a:extLst>
          </p:cNvPr>
          <p:cNvSpPr/>
          <p:nvPr/>
        </p:nvSpPr>
        <p:spPr>
          <a:xfrm>
            <a:off x="464455" y="7345234"/>
            <a:ext cx="3228188" cy="954107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Saved Date/Time (South Korea </a:t>
            </a: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기준</a:t>
            </a: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)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DABC91B1-7C49-4D0E-8A91-90EC2C775C1E}"/>
              </a:ext>
            </a:extLst>
          </p:cNvPr>
          <p:cNvCxnSpPr>
            <a:cxnSpLocks/>
          </p:cNvCxnSpPr>
          <p:nvPr/>
        </p:nvCxnSpPr>
        <p:spPr>
          <a:xfrm rot="10800000">
            <a:off x="7682202" y="8083898"/>
            <a:ext cx="1072551" cy="825614"/>
          </a:xfrm>
          <a:prstGeom prst="curvedConnector3">
            <a:avLst>
              <a:gd name="adj1" fmla="val 5000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C7D3881-0E90-4B9A-A336-7072EC52D64F}"/>
              </a:ext>
            </a:extLst>
          </p:cNvPr>
          <p:cNvSpPr/>
          <p:nvPr/>
        </p:nvSpPr>
        <p:spPr>
          <a:xfrm>
            <a:off x="5583965" y="7822288"/>
            <a:ext cx="2032860" cy="52322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192CB6-64D1-4A94-95F2-249B9A5E767C}"/>
              </a:ext>
            </a:extLst>
          </p:cNvPr>
          <p:cNvSpPr/>
          <p:nvPr/>
        </p:nvSpPr>
        <p:spPr>
          <a:xfrm>
            <a:off x="301625" y="8599542"/>
            <a:ext cx="2885321" cy="523220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Input + Output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5208B7-34D7-4AE4-9FB4-BC3657D6117C}"/>
              </a:ext>
            </a:extLst>
          </p:cNvPr>
          <p:cNvSpPr/>
          <p:nvPr/>
        </p:nvSpPr>
        <p:spPr>
          <a:xfrm>
            <a:off x="8754752" y="8432459"/>
            <a:ext cx="3053073" cy="954107"/>
          </a:xfrm>
          <a:prstGeom prst="rect">
            <a:avLst/>
          </a:prstGeom>
          <a:solidFill>
            <a:srgbClr val="E5F1FB"/>
          </a:solidFill>
          <a:ln w="571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단어 난이도 체크</a:t>
            </a:r>
            <a:endParaRPr lang="en-US" altLang="ko-KR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Hard-</a:t>
            </a:r>
            <a:r>
              <a:rPr lang="en-US" altLang="ko-KR" sz="2800" dirty="0" err="1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Soso</a:t>
            </a: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-Easy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31" name="왼쪽 대괄호 30">
            <a:extLst>
              <a:ext uri="{FF2B5EF4-FFF2-40B4-BE49-F238E27FC236}">
                <a16:creationId xmlns:a16="http://schemas.microsoft.com/office/drawing/2014/main" id="{6C7E04DB-E93C-43A3-BF98-38C734084450}"/>
              </a:ext>
            </a:extLst>
          </p:cNvPr>
          <p:cNvSpPr/>
          <p:nvPr/>
        </p:nvSpPr>
        <p:spPr>
          <a:xfrm>
            <a:off x="3308932" y="8521271"/>
            <a:ext cx="405180" cy="698929"/>
          </a:xfrm>
          <a:prstGeom prst="leftBracket">
            <a:avLst/>
          </a:prstGeom>
          <a:ln w="76200">
            <a:solidFill>
              <a:srgbClr val="6D8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F45D16-8128-4906-AB43-5A25E4F385CB}"/>
              </a:ext>
            </a:extLst>
          </p:cNvPr>
          <p:cNvSpPr/>
          <p:nvPr/>
        </p:nvSpPr>
        <p:spPr>
          <a:xfrm>
            <a:off x="8453988" y="5321182"/>
            <a:ext cx="3048000" cy="954107"/>
          </a:xfrm>
          <a:prstGeom prst="rect">
            <a:avLst/>
          </a:prstGeom>
          <a:solidFill>
            <a:srgbClr val="E5F1FB"/>
          </a:solidFill>
          <a:ln w="762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ko-KR" altLang="en-US" sz="2800" dirty="0" err="1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시간순</a:t>
            </a: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/ </a:t>
            </a: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역시간순</a:t>
            </a:r>
            <a:endParaRPr lang="en-US" altLang="ko-KR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lvl="0" algn="ctr" latinLnBrk="1">
              <a:defRPr/>
            </a:pP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항목들 정렬</a:t>
            </a:r>
          </a:p>
        </p:txBody>
      </p: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03F1680B-C823-45A3-9A01-D7593EEE18A4}"/>
              </a:ext>
            </a:extLst>
          </p:cNvPr>
          <p:cNvCxnSpPr>
            <a:cxnSpLocks/>
          </p:cNvCxnSpPr>
          <p:nvPr/>
        </p:nvCxnSpPr>
        <p:spPr>
          <a:xfrm rot="10800000">
            <a:off x="7590640" y="5785535"/>
            <a:ext cx="863348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682F95C1-1C3F-4950-AA73-E426D12834A9}"/>
              </a:ext>
            </a:extLst>
          </p:cNvPr>
          <p:cNvSpPr/>
          <p:nvPr/>
        </p:nvSpPr>
        <p:spPr>
          <a:xfrm>
            <a:off x="6931025" y="5523925"/>
            <a:ext cx="685800" cy="52322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C58213-2F70-497F-B7E2-EEABD8D71C09}"/>
              </a:ext>
            </a:extLst>
          </p:cNvPr>
          <p:cNvSpPr/>
          <p:nvPr/>
        </p:nvSpPr>
        <p:spPr>
          <a:xfrm>
            <a:off x="3554616" y="3487172"/>
            <a:ext cx="4072481" cy="523220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NoteFragment.java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3533A8E-B2AA-41A1-A016-EA562758E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23"/>
          <a:stretch/>
        </p:blipFill>
        <p:spPr>
          <a:xfrm>
            <a:off x="17919934" y="8299340"/>
            <a:ext cx="5626308" cy="4502259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67A2A3A3-270A-414D-A0B9-B6D405A91960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22399625" y="11176459"/>
            <a:ext cx="15376" cy="1491895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8E03C82F-6BD7-4EEA-AE0A-756132BC3A25}"/>
              </a:ext>
            </a:extLst>
          </p:cNvPr>
          <p:cNvSpPr/>
          <p:nvPr/>
        </p:nvSpPr>
        <p:spPr>
          <a:xfrm>
            <a:off x="19793449" y="11043213"/>
            <a:ext cx="2606176" cy="2664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986073-53F1-411F-935C-4A35F95C3E8E}"/>
              </a:ext>
            </a:extLst>
          </p:cNvPr>
          <p:cNvSpPr/>
          <p:nvPr/>
        </p:nvSpPr>
        <p:spPr>
          <a:xfrm>
            <a:off x="19808825" y="12458909"/>
            <a:ext cx="2606176" cy="26649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91DE81F-7358-48CA-ABE4-057ECAABBEBD}"/>
              </a:ext>
            </a:extLst>
          </p:cNvPr>
          <p:cNvSpPr/>
          <p:nvPr/>
        </p:nvSpPr>
        <p:spPr>
          <a:xfrm>
            <a:off x="22158232" y="10612786"/>
            <a:ext cx="1906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deleted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849A662-54BB-44A5-A1FE-B84ACFDBB16E}"/>
              </a:ext>
            </a:extLst>
          </p:cNvPr>
          <p:cNvSpPr/>
          <p:nvPr/>
        </p:nvSpPr>
        <p:spPr>
          <a:xfrm>
            <a:off x="22346842" y="12478433"/>
            <a:ext cx="15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saved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4A960E-7406-4820-B678-4D28FE7E0342}"/>
              </a:ext>
            </a:extLst>
          </p:cNvPr>
          <p:cNvSpPr/>
          <p:nvPr/>
        </p:nvSpPr>
        <p:spPr>
          <a:xfrm>
            <a:off x="16151225" y="10073415"/>
            <a:ext cx="2400593" cy="954107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Phrase Book</a:t>
            </a:r>
          </a:p>
          <a:p>
            <a:pPr lvl="0" algn="ctr" latinLnBrk="1">
              <a:defRPr/>
            </a:pP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데이터</a:t>
            </a:r>
          </a:p>
        </p:txBody>
      </p:sp>
      <p:sp>
        <p:nvSpPr>
          <p:cNvPr id="61" name="왼쪽 대괄호 60">
            <a:extLst>
              <a:ext uri="{FF2B5EF4-FFF2-40B4-BE49-F238E27FC236}">
                <a16:creationId xmlns:a16="http://schemas.microsoft.com/office/drawing/2014/main" id="{182D8464-622A-4343-A276-94DB1C8AB49C}"/>
              </a:ext>
            </a:extLst>
          </p:cNvPr>
          <p:cNvSpPr/>
          <p:nvPr/>
        </p:nvSpPr>
        <p:spPr>
          <a:xfrm>
            <a:off x="18742024" y="9877562"/>
            <a:ext cx="533015" cy="1381555"/>
          </a:xfrm>
          <a:prstGeom prst="leftBracket">
            <a:avLst/>
          </a:prstGeom>
          <a:ln w="76200">
            <a:solidFill>
              <a:srgbClr val="6D8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5D02EAF-0FEB-487E-9906-FAD4C2ACAD46}"/>
              </a:ext>
            </a:extLst>
          </p:cNvPr>
          <p:cNvCxnSpPr>
            <a:cxnSpLocks/>
          </p:cNvCxnSpPr>
          <p:nvPr/>
        </p:nvCxnSpPr>
        <p:spPr>
          <a:xfrm rot="5400000">
            <a:off x="22172625" y="7374961"/>
            <a:ext cx="2013837" cy="27878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4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674225" y="2107613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구현 기능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371C1-415A-40CD-A5A2-428C7A8699CE}"/>
              </a:ext>
            </a:extLst>
          </p:cNvPr>
          <p:cNvSpPr txBox="1"/>
          <p:nvPr/>
        </p:nvSpPr>
        <p:spPr>
          <a:xfrm>
            <a:off x="22826173" y="228600"/>
            <a:ext cx="141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 </a:t>
            </a:r>
            <a:r>
              <a:rPr lang="en-US" altLang="ko-KR" sz="4800" u="sng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03</a:t>
            </a:r>
            <a:endParaRPr lang="en-US" sz="4800" u="sng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5406D-8450-4BDB-8B22-9C86C26361F6}"/>
              </a:ext>
            </a:extLst>
          </p:cNvPr>
          <p:cNvSpPr txBox="1"/>
          <p:nvPr/>
        </p:nvSpPr>
        <p:spPr>
          <a:xfrm>
            <a:off x="578637" y="416540"/>
            <a:ext cx="17782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Demonstration – 4. Past Phrases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0A879-ECFF-42A8-9431-02FAB0827F7B}"/>
              </a:ext>
            </a:extLst>
          </p:cNvPr>
          <p:cNvSpPr txBox="1"/>
          <p:nvPr/>
        </p:nvSpPr>
        <p:spPr>
          <a:xfrm>
            <a:off x="12148213" y="1951778"/>
            <a:ext cx="8575012" cy="75283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Swipe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된 항목들을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Swipe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된 시간과 함께 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2ABE50-A1D0-4707-9B0E-DE9339FDA7C0}"/>
              </a:ext>
            </a:extLst>
          </p:cNvPr>
          <p:cNvSpPr txBox="1"/>
          <p:nvPr/>
        </p:nvSpPr>
        <p:spPr>
          <a:xfrm>
            <a:off x="12148212" y="3156701"/>
            <a:ext cx="10175213" cy="296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Firebase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에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user ID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별 저장된 데이터를 불러와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view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Phrase book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에서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swipe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된 시각도 보여줌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Switch 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버튼으로 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(swipe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된 시간 기준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) </a:t>
            </a:r>
            <a:r>
              <a:rPr lang="ko-KR" altLang="en-US" sz="3200" dirty="0" err="1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시간순</a:t>
            </a: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/</a:t>
            </a:r>
            <a:r>
              <a:rPr lang="ko-KR" altLang="en-US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역시간순 정렬 설정 가능</a:t>
            </a:r>
            <a:endParaRPr lang="en-US" altLang="ko-KR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E7D51-756C-4ECB-9479-7C692430BBAC}"/>
              </a:ext>
            </a:extLst>
          </p:cNvPr>
          <p:cNvSpPr txBox="1"/>
          <p:nvPr/>
        </p:nvSpPr>
        <p:spPr>
          <a:xfrm>
            <a:off x="3195713" y="1895430"/>
            <a:ext cx="5410675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Firebase Authentication  API</a:t>
            </a:r>
            <a:endParaRPr lang="en-US" altLang="ko-KR" sz="320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ontserrat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71A370-66A9-4ECC-918F-6017CD1B5488}"/>
              </a:ext>
            </a:extLst>
          </p:cNvPr>
          <p:cNvSpPr txBox="1"/>
          <p:nvPr/>
        </p:nvSpPr>
        <p:spPr>
          <a:xfrm>
            <a:off x="1444625" y="205013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API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2B0051-7AD3-4114-A4C0-E214D90B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162" y="3097786"/>
            <a:ext cx="5035106" cy="99722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4B8F4F-7EA6-4BE1-B1A7-686ABF6A7A78}"/>
              </a:ext>
            </a:extLst>
          </p:cNvPr>
          <p:cNvSpPr/>
          <p:nvPr/>
        </p:nvSpPr>
        <p:spPr>
          <a:xfrm>
            <a:off x="3102505" y="3511555"/>
            <a:ext cx="4832169" cy="523220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SwipedItemsActivity.java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2CBB93-ABFB-4397-8715-98A399F0D6D5}"/>
              </a:ext>
            </a:extLst>
          </p:cNvPr>
          <p:cNvSpPr/>
          <p:nvPr/>
        </p:nvSpPr>
        <p:spPr>
          <a:xfrm>
            <a:off x="557475" y="5837128"/>
            <a:ext cx="1946529" cy="2246769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Swipe</a:t>
            </a: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된 </a:t>
            </a: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item</a:t>
            </a: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data</a:t>
            </a:r>
          </a:p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+</a:t>
            </a:r>
          </a:p>
          <a:p>
            <a:pPr lvl="0" algn="ctr" latinLnBrk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Swiped Time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A6371AA6-F8C3-489B-A398-8820C70354A5}"/>
              </a:ext>
            </a:extLst>
          </p:cNvPr>
          <p:cNvSpPr/>
          <p:nvPr/>
        </p:nvSpPr>
        <p:spPr>
          <a:xfrm>
            <a:off x="2672057" y="6376856"/>
            <a:ext cx="336105" cy="1014544"/>
          </a:xfrm>
          <a:prstGeom prst="leftBracket">
            <a:avLst/>
          </a:prstGeom>
          <a:ln w="76200">
            <a:solidFill>
              <a:srgbClr val="6D8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0C08EA-0580-42D6-B1EF-786EDB3D83C8}"/>
              </a:ext>
            </a:extLst>
          </p:cNvPr>
          <p:cNvSpPr/>
          <p:nvPr/>
        </p:nvSpPr>
        <p:spPr>
          <a:xfrm>
            <a:off x="8453988" y="4819606"/>
            <a:ext cx="3048000" cy="954107"/>
          </a:xfrm>
          <a:prstGeom prst="rect">
            <a:avLst/>
          </a:prstGeom>
          <a:solidFill>
            <a:srgbClr val="E5F1FB"/>
          </a:solidFill>
          <a:ln w="762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ko-KR" altLang="en-US" sz="2800" dirty="0" err="1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시간순</a:t>
            </a: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/ </a:t>
            </a: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역시간순</a:t>
            </a:r>
            <a:endParaRPr lang="en-US" altLang="ko-KR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lvl="0" algn="ctr" latinLnBrk="1">
              <a:defRPr/>
            </a:pPr>
            <a:r>
              <a:rPr lang="ko-KR" altLang="en-US" sz="2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항목들 정렬</a:t>
            </a:r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409A10BD-0E86-482B-907E-5B490F6DDC0D}"/>
              </a:ext>
            </a:extLst>
          </p:cNvPr>
          <p:cNvCxnSpPr>
            <a:cxnSpLocks/>
          </p:cNvCxnSpPr>
          <p:nvPr/>
        </p:nvCxnSpPr>
        <p:spPr>
          <a:xfrm rot="10800000">
            <a:off x="7590640" y="5283959"/>
            <a:ext cx="863348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0629C3B2-ECD9-48E7-BB82-52E193AF3251}"/>
              </a:ext>
            </a:extLst>
          </p:cNvPr>
          <p:cNvSpPr/>
          <p:nvPr/>
        </p:nvSpPr>
        <p:spPr>
          <a:xfrm>
            <a:off x="6931025" y="5022349"/>
            <a:ext cx="685800" cy="52322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0C2ADB33-9C48-4ECF-B5BD-ED4A731F46F9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7682201" y="5773713"/>
            <a:ext cx="2295787" cy="571248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6A2C083C-875B-4884-A733-138FB7D2F3E0}"/>
              </a:ext>
            </a:extLst>
          </p:cNvPr>
          <p:cNvSpPr/>
          <p:nvPr/>
        </p:nvSpPr>
        <p:spPr>
          <a:xfrm>
            <a:off x="5252853" y="6035324"/>
            <a:ext cx="2429348" cy="53837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9B2B8-D889-45DA-B939-66145BE509A6}"/>
              </a:ext>
            </a:extLst>
          </p:cNvPr>
          <p:cNvSpPr txBox="1"/>
          <p:nvPr/>
        </p:nvSpPr>
        <p:spPr>
          <a:xfrm>
            <a:off x="8088915" y="6131731"/>
            <a:ext cx="2170782" cy="463845"/>
          </a:xfrm>
          <a:prstGeom prst="rect">
            <a:avLst/>
          </a:prstGeom>
          <a:solidFill>
            <a:srgbClr val="E5F1FB"/>
          </a:solidFill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Swipe</a:t>
            </a:r>
            <a:r>
              <a:rPr lang="ko-KR" altLang="en-US" sz="18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된 시간 기준</a:t>
            </a:r>
            <a:endParaRPr lang="en-US" altLang="ko-KR" sz="18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67F738E-A41B-4986-8533-9B402190C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23"/>
          <a:stretch/>
        </p:blipFill>
        <p:spPr>
          <a:xfrm>
            <a:off x="12673508" y="6858000"/>
            <a:ext cx="5626308" cy="4502259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40F9F78E-5CA4-47A7-B519-B0411855C212}"/>
              </a:ext>
            </a:extLst>
          </p:cNvPr>
          <p:cNvSpPr/>
          <p:nvPr/>
        </p:nvSpPr>
        <p:spPr>
          <a:xfrm>
            <a:off x="13709033" y="9670965"/>
            <a:ext cx="3352800" cy="20932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B40C9D8-F570-4700-B075-48F8C72CB5BB}"/>
              </a:ext>
            </a:extLst>
          </p:cNvPr>
          <p:cNvSpPr/>
          <p:nvPr/>
        </p:nvSpPr>
        <p:spPr>
          <a:xfrm>
            <a:off x="11320756" y="10240539"/>
            <a:ext cx="2300587" cy="954107"/>
          </a:xfrm>
          <a:prstGeom prst="rect">
            <a:avLst/>
          </a:prstGeom>
          <a:solidFill>
            <a:srgbClr val="E5F1FB"/>
          </a:solidFill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ko-KR" altLang="en-US" sz="280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이 데이터를 보여줌</a:t>
            </a:r>
            <a:endParaRPr lang="ko-KR" altLang="en-US" sz="2800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13336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imple GP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사용자 지정 2">
      <a:majorFont>
        <a:latin typeface="Noto Sans KR Black"/>
        <a:ea typeface="Noto Sans KR Black"/>
        <a:cs typeface=""/>
      </a:majorFont>
      <a:minorFont>
        <a:latin typeface="Noto Sans KR Light"/>
        <a:ea typeface="Noto Sans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54216</TotalTime>
  <Words>950</Words>
  <Application>Microsoft Office PowerPoint</Application>
  <PresentationFormat>사용자 지정</PresentationFormat>
  <Paragraphs>169</Paragraphs>
  <Slides>14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Noto Sans KR Light</vt:lpstr>
      <vt:lpstr>Noto Sans KR Regular</vt:lpstr>
      <vt:lpstr>Montserrat Hairline</vt:lpstr>
      <vt:lpstr>Calibri Light</vt:lpstr>
      <vt:lpstr>Noto Sans KR Medium</vt:lpstr>
      <vt:lpstr>Noto Sans KR Bold</vt:lpstr>
      <vt:lpstr>Noto Sans KR Black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Awesome PPT</Manager>
  <Company>Awesome PPT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최 하늘</cp:lastModifiedBy>
  <cp:revision>6740</cp:revision>
  <dcterms:created xsi:type="dcterms:W3CDTF">2014-11-12T21:47:38Z</dcterms:created>
  <dcterms:modified xsi:type="dcterms:W3CDTF">2020-12-04T09:24:27Z</dcterms:modified>
  <cp:category>Awesome PPT</cp:category>
</cp:coreProperties>
</file>